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9"/>
  </p:notesMasterIdLst>
  <p:sldIdLst>
    <p:sldId id="262" r:id="rId3"/>
    <p:sldId id="340" r:id="rId4"/>
    <p:sldId id="341" r:id="rId5"/>
    <p:sldId id="265" r:id="rId6"/>
    <p:sldId id="287" r:id="rId7"/>
    <p:sldId id="351" r:id="rId8"/>
    <p:sldId id="352" r:id="rId10"/>
    <p:sldId id="353" r:id="rId11"/>
    <p:sldId id="354" r:id="rId12"/>
    <p:sldId id="355" r:id="rId13"/>
    <p:sldId id="356" r:id="rId14"/>
    <p:sldId id="357" r:id="rId15"/>
    <p:sldId id="358" r:id="rId16"/>
    <p:sldId id="363" r:id="rId17"/>
    <p:sldId id="365" r:id="rId18"/>
    <p:sldId id="366" r:id="rId19"/>
    <p:sldId id="367" r:id="rId20"/>
    <p:sldId id="368" r:id="rId21"/>
    <p:sldId id="369" r:id="rId22"/>
    <p:sldId id="370" r:id="rId23"/>
    <p:sldId id="371" r:id="rId24"/>
    <p:sldId id="373" r:id="rId25"/>
    <p:sldId id="375" r:id="rId26"/>
    <p:sldId id="376" r:id="rId27"/>
    <p:sldId id="377" r:id="rId28"/>
    <p:sldId id="378" r:id="rId29"/>
    <p:sldId id="382" r:id="rId30"/>
    <p:sldId id="383" r:id="rId31"/>
    <p:sldId id="384" r:id="rId32"/>
    <p:sldId id="385" r:id="rId33"/>
    <p:sldId id="388" r:id="rId34"/>
    <p:sldId id="386" r:id="rId35"/>
    <p:sldId id="389" r:id="rId36"/>
    <p:sldId id="390" r:id="rId37"/>
    <p:sldId id="391" r:id="rId38"/>
    <p:sldId id="392" r:id="rId39"/>
    <p:sldId id="397" r:id="rId40"/>
    <p:sldId id="398" r:id="rId41"/>
    <p:sldId id="337" r:id="rId42"/>
    <p:sldId id="297" r:id="rId43"/>
    <p:sldId id="283" r:id="rId44"/>
  </p:sldIdLst>
  <p:sldSz cx="12192000" cy="6858000"/>
  <p:notesSz cx="6858000" cy="9144000"/>
  <p:embeddedFontLst>
    <p:embeddedFont>
      <p:font typeface="微软雅黑" panose="020B0503020204020204" pitchFamily="34" charset="-122"/>
      <p:regular r:id="rId48"/>
    </p:embeddedFont>
    <p:embeddedFont>
      <p:font typeface="方正隶变_GBK" panose="02000000000000000000" charset="-122"/>
      <p:regular r:id="rId49"/>
    </p:embeddedFont>
    <p:embeddedFont>
      <p:font typeface="Calibri" panose="020F0502020204030204" charset="0"/>
      <p:regular r:id="rId50"/>
      <p:bold r:id="rId51"/>
      <p:italic r:id="rId52"/>
      <p:boldItalic r:id="rId53"/>
    </p:embeddedFont>
    <p:embeddedFont>
      <p:font typeface="Calibri Light" panose="020F0302020204030204" charset="0"/>
      <p:regular r:id="rId54"/>
      <p:italic r:id="rId5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7184"/>
    <a:srgbClr val="ED6E64"/>
    <a:srgbClr val="D57053"/>
    <a:srgbClr val="E49B35"/>
    <a:srgbClr val="89A67A"/>
    <a:srgbClr val="ED7167"/>
    <a:srgbClr val="C79B6C"/>
    <a:srgbClr val="EBD3A2"/>
    <a:srgbClr val="ED6F65"/>
    <a:srgbClr val="5087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snapToGrid="0">
      <p:cViewPr varScale="1">
        <p:scale>
          <a:sx n="70" d="100"/>
          <a:sy n="70" d="100"/>
        </p:scale>
        <p:origin x="320" y="32"/>
      </p:cViewPr>
      <p:guideLst>
        <p:guide orient="horz" pos="3602"/>
        <p:guide orient="horz" pos="893"/>
        <p:guide pos="5628"/>
        <p:guide pos="876"/>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5" Type="http://schemas.openxmlformats.org/officeDocument/2006/relationships/font" Target="fonts/font8.fntdata"/><Relationship Id="rId54" Type="http://schemas.openxmlformats.org/officeDocument/2006/relationships/font" Target="fonts/font7.fntdata"/><Relationship Id="rId53" Type="http://schemas.openxmlformats.org/officeDocument/2006/relationships/font" Target="fonts/font6.fntdata"/><Relationship Id="rId52" Type="http://schemas.openxmlformats.org/officeDocument/2006/relationships/font" Target="fonts/font5.fntdata"/><Relationship Id="rId51" Type="http://schemas.openxmlformats.org/officeDocument/2006/relationships/font" Target="fonts/font4.fntdata"/><Relationship Id="rId50" Type="http://schemas.openxmlformats.org/officeDocument/2006/relationships/font" Target="fonts/font3.fntdata"/><Relationship Id="rId5" Type="http://schemas.openxmlformats.org/officeDocument/2006/relationships/slide" Target="slides/slide3.xml"/><Relationship Id="rId49" Type="http://schemas.openxmlformats.org/officeDocument/2006/relationships/font" Target="fonts/font2.fntdata"/><Relationship Id="rId48" Type="http://schemas.openxmlformats.org/officeDocument/2006/relationships/font" Target="fonts/font1.fntdata"/><Relationship Id="rId47" Type="http://schemas.openxmlformats.org/officeDocument/2006/relationships/tableStyles" Target="tableStyles.xml"/><Relationship Id="rId46" Type="http://schemas.openxmlformats.org/officeDocument/2006/relationships/viewProps" Target="viewProps.xml"/><Relationship Id="rId45" Type="http://schemas.openxmlformats.org/officeDocument/2006/relationships/presProps" Target="presProps.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D87457-8406-4863-82FB-6B4325735CF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8B6AF-56FB-4DF5-A2F7-1808CE3DE43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E10778-D782-46AB-918C-02950C9E19C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63C713-0A25-4B27-8294-86EE1C308F4F}" type="slidenum">
              <a:rPr lang="zh-CN" altLang="en-US" smtClean="0"/>
            </a:fld>
            <a:endParaRPr lang="zh-CN" altLang="en-US"/>
          </a:p>
        </p:txBody>
      </p:sp>
      <p:pic>
        <p:nvPicPr>
          <p:cNvPr id="8" name="图片 7"/>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0" y="0"/>
            <a:ext cx="12192000" cy="68961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EE8F82"/>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F756B">
              <a:alpha val="88000"/>
            </a:srgbClr>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4" name="任意多边形 823"/>
          <p:cNvSpPr/>
          <p:nvPr/>
        </p:nvSpPr>
        <p:spPr>
          <a:xfrm flipH="1" flipV="1">
            <a:off x="4399933" y="4206056"/>
            <a:ext cx="2239155" cy="2690045"/>
          </a:xfrm>
          <a:custGeom>
            <a:avLst/>
            <a:gdLst>
              <a:gd name="connsiteX0" fmla="*/ 1850042 w 2239155"/>
              <a:gd name="connsiteY0" fmla="*/ 2690045 h 2690045"/>
              <a:gd name="connsiteX1" fmla="*/ 0 w 2239155"/>
              <a:gd name="connsiteY1" fmla="*/ 0 h 2690045"/>
              <a:gd name="connsiteX2" fmla="*/ 798132 w 2239155"/>
              <a:gd name="connsiteY2" fmla="*/ 0 h 2690045"/>
              <a:gd name="connsiteX3" fmla="*/ 2239155 w 2239155"/>
              <a:gd name="connsiteY3" fmla="*/ 2095312 h 2690045"/>
              <a:gd name="connsiteX4" fmla="*/ 1865159 w 2239155"/>
              <a:gd name="connsiteY4" fmla="*/ 2679648 h 2690045"/>
              <a:gd name="connsiteX5" fmla="*/ 1850042 w 2239155"/>
              <a:gd name="connsiteY5" fmla="*/ 2690045 h 269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9155" h="2690045">
                <a:moveTo>
                  <a:pt x="1850042" y="2690045"/>
                </a:moveTo>
                <a:lnTo>
                  <a:pt x="0" y="0"/>
                </a:lnTo>
                <a:lnTo>
                  <a:pt x="798132" y="0"/>
                </a:lnTo>
                <a:lnTo>
                  <a:pt x="2239155" y="2095312"/>
                </a:lnTo>
                <a:lnTo>
                  <a:pt x="1865159" y="2679648"/>
                </a:lnTo>
                <a:lnTo>
                  <a:pt x="1850042" y="2690045"/>
                </a:lnTo>
                <a:close/>
              </a:path>
            </a:pathLst>
          </a:custGeom>
          <a:solidFill>
            <a:srgbClr val="A9BD9C"/>
          </a:solidFill>
          <a:ln>
            <a:solidFill>
              <a:srgbClr val="A9BD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09D">
                <a:alpha val="3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flipV="1">
            <a:off x="500062" y="2101122"/>
            <a:ext cx="8896350" cy="51086"/>
          </a:xfrm>
          <a:prstGeom prst="ellipse">
            <a:avLst/>
          </a:prstGeom>
          <a:gradFill flip="none" rotWithShape="1">
            <a:gsLst>
              <a:gs pos="62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V="1">
            <a:off x="500062" y="3463196"/>
            <a:ext cx="8896350" cy="51086"/>
          </a:xfrm>
          <a:prstGeom prst="ellipse">
            <a:avLst/>
          </a:prstGeom>
          <a:gradFill flip="none" rotWithShape="1">
            <a:gsLst>
              <a:gs pos="70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41" name="图片 40"/>
          <p:cNvPicPr>
            <a:picLocks noChangeAspect="1"/>
          </p:cNvPicPr>
          <p:nvPr/>
        </p:nvPicPr>
        <p:blipFill rotWithShape="1">
          <a:blip r:embed="rId1" cstate="print">
            <a:extLst>
              <a:ext uri="{28A0092B-C50C-407E-A947-70E740481C1C}">
                <a14:useLocalDpi xmlns:a14="http://schemas.microsoft.com/office/drawing/2010/main" val="0"/>
              </a:ext>
            </a:extLst>
          </a:blip>
          <a:srcRect l="156" t="30898" r="26794" b="49213"/>
          <a:stretch>
            <a:fillRect/>
          </a:stretch>
        </p:blipFill>
        <p:spPr>
          <a:xfrm>
            <a:off x="525759" y="2124726"/>
            <a:ext cx="8906237" cy="1371601"/>
          </a:xfrm>
          <a:prstGeom prst="rect">
            <a:avLst/>
          </a:prstGeom>
        </p:spPr>
      </p:pic>
      <p:sp>
        <p:nvSpPr>
          <p:cNvPr id="534" name="任意多边形 533"/>
          <p:cNvSpPr/>
          <p:nvPr/>
        </p:nvSpPr>
        <p:spPr>
          <a:xfrm flipH="1" flipV="1">
            <a:off x="4012411" y="420605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solidFill>
          <a:ln>
            <a:solidFill>
              <a:srgbClr val="89A6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72"/>
          <p:cNvSpPr/>
          <p:nvPr/>
        </p:nvSpPr>
        <p:spPr>
          <a:xfrm>
            <a:off x="2147990" y="4206055"/>
            <a:ext cx="2243162" cy="2702024"/>
          </a:xfrm>
          <a:custGeom>
            <a:avLst/>
            <a:gdLst>
              <a:gd name="connsiteX0" fmla="*/ 296787 w 2243162"/>
              <a:gd name="connsiteY0" fmla="*/ 2270482 h 2702024"/>
              <a:gd name="connsiteX1" fmla="*/ 593574 w 2243162"/>
              <a:gd name="connsiteY1" fmla="*/ 2702024 h 2702024"/>
              <a:gd name="connsiteX2" fmla="*/ 0 w 2243162"/>
              <a:gd name="connsiteY2" fmla="*/ 2702024 h 2702024"/>
              <a:gd name="connsiteX3" fmla="*/ 1852001 w 2243162"/>
              <a:gd name="connsiteY3" fmla="*/ 0 h 2702024"/>
              <a:gd name="connsiteX4" fmla="*/ 1874186 w 2243162"/>
              <a:gd name="connsiteY4" fmla="*/ 15258 h 2702024"/>
              <a:gd name="connsiteX5" fmla="*/ 2101791 w 2243162"/>
              <a:gd name="connsiteY5" fmla="*/ 370872 h 2702024"/>
              <a:gd name="connsiteX6" fmla="*/ 2099207 w 2243162"/>
              <a:gd name="connsiteY6" fmla="*/ 372649 h 2702024"/>
              <a:gd name="connsiteX7" fmla="*/ 2152853 w 2243162"/>
              <a:gd name="connsiteY7" fmla="*/ 450653 h 2702024"/>
              <a:gd name="connsiteX8" fmla="*/ 2243162 w 2243162"/>
              <a:gd name="connsiteY8" fmla="*/ 591754 h 2702024"/>
              <a:gd name="connsiteX9" fmla="*/ 800090 w 2243162"/>
              <a:gd name="connsiteY9" fmla="*/ 2690045 h 2702024"/>
              <a:gd name="connsiteX10" fmla="*/ 591618 w 2243162"/>
              <a:gd name="connsiteY10" fmla="*/ 2690045 h 2702024"/>
              <a:gd name="connsiteX11" fmla="*/ 296788 w 2243162"/>
              <a:gd name="connsiteY11" fmla="*/ 2261349 h 2702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3162" h="2702024">
                <a:moveTo>
                  <a:pt x="296787" y="2270482"/>
                </a:moveTo>
                <a:lnTo>
                  <a:pt x="593574" y="2702024"/>
                </a:lnTo>
                <a:lnTo>
                  <a:pt x="0" y="2702024"/>
                </a:lnTo>
                <a:close/>
                <a:moveTo>
                  <a:pt x="1852001" y="0"/>
                </a:moveTo>
                <a:lnTo>
                  <a:pt x="1874186" y="15258"/>
                </a:lnTo>
                <a:lnTo>
                  <a:pt x="2101791" y="370872"/>
                </a:lnTo>
                <a:lnTo>
                  <a:pt x="2099207" y="372649"/>
                </a:lnTo>
                <a:lnTo>
                  <a:pt x="2152853" y="450653"/>
                </a:lnTo>
                <a:lnTo>
                  <a:pt x="2243162" y="591754"/>
                </a:lnTo>
                <a:lnTo>
                  <a:pt x="800090" y="2690045"/>
                </a:lnTo>
                <a:lnTo>
                  <a:pt x="591618" y="2690045"/>
                </a:lnTo>
                <a:lnTo>
                  <a:pt x="296788" y="2261349"/>
                </a:lnTo>
                <a:close/>
              </a:path>
            </a:pathLst>
          </a:custGeom>
          <a:solidFill>
            <a:srgbClr val="A2B894">
              <a:alpha val="91000"/>
            </a:srgbClr>
          </a:solidFill>
          <a:ln>
            <a:solidFill>
              <a:srgbClr val="A9BD9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solidFill>
          <a:ln>
            <a:solidFill>
              <a:srgbClr val="508799"/>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D957C"/>
          </a:solidFill>
          <a:ln>
            <a:solidFill>
              <a:srgbClr val="DD95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solidFill>
          <a:ln>
            <a:solidFill>
              <a:srgbClr val="D570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8" name="任意多边形 647"/>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solidFill>
          <a:ln>
            <a:solidFill>
              <a:srgbClr val="ED6F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solidFill>
          <a:ln>
            <a:solidFill>
              <a:srgbClr val="3778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30728C">
              <a:alpha val="59000"/>
            </a:srgbClr>
          </a:solidFill>
          <a:ln>
            <a:solidFill>
              <a:srgbClr val="7CA5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7CA5A8"/>
          </a:solidFill>
          <a:ln>
            <a:solidFill>
              <a:srgbClr val="7BA3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solidFill>
          <a:ln>
            <a:solidFill>
              <a:srgbClr val="E49B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87000"/>
            </a:srgbClr>
          </a:solidFill>
          <a:ln>
            <a:solidFill>
              <a:srgbClr val="E5A64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87000"/>
            </a:srgbClr>
          </a:solidFill>
          <a:ln>
            <a:solidFill>
              <a:srgbClr val="E5A64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D957C">
              <a:alpha val="76000"/>
            </a:srgbClr>
          </a:solidFill>
          <a:ln>
            <a:solidFill>
              <a:srgbClr val="E2AB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3" name="矩形 712"/>
          <p:cNvSpPr/>
          <p:nvPr/>
        </p:nvSpPr>
        <p:spPr>
          <a:xfrm>
            <a:off x="0" y="453529"/>
            <a:ext cx="686812" cy="463303"/>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4" name="TextBox 40"/>
          <p:cNvSpPr txBox="1"/>
          <p:nvPr/>
        </p:nvSpPr>
        <p:spPr>
          <a:xfrm>
            <a:off x="832746" y="479590"/>
            <a:ext cx="2727749" cy="461665"/>
          </a:xfrm>
          <a:prstGeom prst="rect">
            <a:avLst/>
          </a:prstGeom>
          <a:noFill/>
        </p:spPr>
        <p:txBody>
          <a:bodyPr wrap="square" rtlCol="0" anchor="ctr">
            <a:spAutoFit/>
          </a:bodyPr>
          <a:lstStyle/>
          <a:p>
            <a:r>
              <a:rPr lang="zh-CN" altLang="en-US" sz="2400" dirty="0" smtClean="0">
                <a:solidFill>
                  <a:srgbClr val="346182"/>
                </a:solidFill>
                <a:latin typeface="微软雅黑" panose="020B0503020204020204" pitchFamily="34" charset="-122"/>
                <a:ea typeface="微软雅黑" panose="020B0503020204020204" pitchFamily="34" charset="-122"/>
              </a:rPr>
              <a:t>浙江大学</a:t>
            </a:r>
            <a:r>
              <a:rPr lang="zh-CN" altLang="en-US" sz="2400" dirty="0">
                <a:solidFill>
                  <a:srgbClr val="346182"/>
                </a:solidFill>
                <a:latin typeface="微软雅黑" panose="020B0503020204020204" pitchFamily="34" charset="-122"/>
                <a:ea typeface="微软雅黑" panose="020B0503020204020204" pitchFamily="34" charset="-122"/>
              </a:rPr>
              <a:t>城市</a:t>
            </a:r>
            <a:r>
              <a:rPr lang="zh-CN" altLang="en-US" sz="2400" dirty="0" smtClean="0">
                <a:solidFill>
                  <a:srgbClr val="346182"/>
                </a:solidFill>
                <a:latin typeface="微软雅黑" panose="020B0503020204020204" pitchFamily="34" charset="-122"/>
                <a:ea typeface="微软雅黑" panose="020B0503020204020204" pitchFamily="34" charset="-122"/>
              </a:rPr>
              <a:t>学院</a:t>
            </a:r>
            <a:endParaRPr lang="zh-CN" altLang="en-US" sz="2400" dirty="0">
              <a:solidFill>
                <a:srgbClr val="346182"/>
              </a:solidFill>
              <a:latin typeface="微软雅黑" panose="020B0503020204020204" pitchFamily="34" charset="-122"/>
              <a:ea typeface="微软雅黑" panose="020B0503020204020204" pitchFamily="34" charset="-122"/>
            </a:endParaRPr>
          </a:p>
        </p:txBody>
      </p:sp>
      <p:cxnSp>
        <p:nvCxnSpPr>
          <p:cNvPr id="715" name="直接连接符 714"/>
          <p:cNvCxnSpPr/>
          <p:nvPr/>
        </p:nvCxnSpPr>
        <p:spPr>
          <a:xfrm>
            <a:off x="789728" y="452710"/>
            <a:ext cx="0" cy="464941"/>
          </a:xfrm>
          <a:prstGeom prst="line">
            <a:avLst/>
          </a:prstGeom>
          <a:ln w="19050">
            <a:solidFill>
              <a:srgbClr val="346182"/>
            </a:solidFill>
          </a:ln>
        </p:spPr>
        <p:style>
          <a:lnRef idx="1">
            <a:schemeClr val="accent1"/>
          </a:lnRef>
          <a:fillRef idx="0">
            <a:schemeClr val="accent1"/>
          </a:fillRef>
          <a:effectRef idx="0">
            <a:schemeClr val="accent1"/>
          </a:effectRef>
          <a:fontRef idx="minor">
            <a:schemeClr val="tx1"/>
          </a:fontRef>
        </p:style>
      </p:cxnSp>
      <p:sp>
        <p:nvSpPr>
          <p:cNvPr id="828" name="矩形 827"/>
          <p:cNvSpPr/>
          <p:nvPr/>
        </p:nvSpPr>
        <p:spPr>
          <a:xfrm>
            <a:off x="981766" y="2408531"/>
            <a:ext cx="8773038" cy="768350"/>
          </a:xfrm>
          <a:prstGeom prst="rect">
            <a:avLst/>
          </a:prstGeom>
        </p:spPr>
        <p:txBody>
          <a:bodyPr wrap="square">
            <a:spAutoFit/>
          </a:bodyPr>
          <a:lstStyle/>
          <a:p>
            <a:pPr algn="dist">
              <a:spcAft>
                <a:spcPts val="0"/>
              </a:spcAft>
            </a:pPr>
            <a:r>
              <a:rPr lang="zh-CN" altLang="en-US" sz="4400" b="1" kern="100" dirty="0" smtClean="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软件维护</a:t>
            </a:r>
            <a:r>
              <a:rPr lang="en-US" altLang="zh-CN" sz="4400" b="1" kern="100" dirty="0" smtClean="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44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翻转课堂</a:t>
            </a:r>
            <a:r>
              <a:rPr lang="zh-CN" altLang="en-US" sz="4400" b="1" kern="100" dirty="0" smtClean="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 </a:t>
            </a:r>
            <a:endParaRPr lang="zh-CN" altLang="zh-CN" sz="28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88000"/>
            </a:srgbClr>
          </a:solidFill>
          <a:ln>
            <a:solidFill>
              <a:srgbClr val="ED80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6195025" y="3611513"/>
            <a:ext cx="3685305" cy="1477328"/>
          </a:xfrm>
          <a:prstGeom prst="rect">
            <a:avLst/>
          </a:prstGeom>
          <a:noFill/>
        </p:spPr>
        <p:txBody>
          <a:bodyPr wrap="square" rtlCol="0">
            <a:spAutoFit/>
          </a:bodyPr>
          <a:lstStyle/>
          <a:p>
            <a:pPr algn="ctr"/>
            <a:r>
              <a:rPr lang="en-US" altLang="zh-CN" dirty="0" smtClean="0">
                <a:solidFill>
                  <a:srgbClr val="346182"/>
                </a:solidFill>
                <a:latin typeface="微软雅黑" panose="020B0503020204020204" pitchFamily="34" charset="-122"/>
                <a:ea typeface="微软雅黑" panose="020B0503020204020204" pitchFamily="34" charset="-122"/>
              </a:rPr>
              <a:t>G02</a:t>
            </a:r>
            <a:r>
              <a:rPr lang="zh-CN" altLang="en-US" dirty="0" smtClean="0">
                <a:solidFill>
                  <a:srgbClr val="346182"/>
                </a:solidFill>
                <a:latin typeface="微软雅黑" panose="020B0503020204020204" pitchFamily="34" charset="-122"/>
                <a:ea typeface="微软雅黑" panose="020B0503020204020204" pitchFamily="34" charset="-122"/>
              </a:rPr>
              <a:t>小组</a:t>
            </a:r>
            <a:endParaRPr lang="en-US" altLang="zh-CN" dirty="0" smtClean="0">
              <a:solidFill>
                <a:srgbClr val="346182"/>
              </a:solidFill>
              <a:latin typeface="微软雅黑" panose="020B0503020204020204" pitchFamily="34" charset="-122"/>
              <a:ea typeface="微软雅黑" panose="020B0503020204020204" pitchFamily="34" charset="-122"/>
            </a:endParaRPr>
          </a:p>
          <a:p>
            <a:pPr algn="ctr"/>
            <a:r>
              <a:rPr lang="zh-CN" altLang="en-US" dirty="0" smtClean="0">
                <a:solidFill>
                  <a:srgbClr val="346182"/>
                </a:solidFill>
                <a:latin typeface="微软雅黑" panose="020B0503020204020204" pitchFamily="34" charset="-122"/>
                <a:ea typeface="微软雅黑" panose="020B0503020204020204" pitchFamily="34" charset="-122"/>
              </a:rPr>
              <a:t>成员：陈先锋 </a:t>
            </a:r>
            <a:r>
              <a:rPr lang="en-US" altLang="zh-CN" dirty="0" smtClean="0">
                <a:solidFill>
                  <a:srgbClr val="346182"/>
                </a:solidFill>
                <a:latin typeface="微软雅黑" panose="020B0503020204020204" pitchFamily="34" charset="-122"/>
                <a:ea typeface="微软雅黑" panose="020B0503020204020204" pitchFamily="34" charset="-122"/>
              </a:rPr>
              <a:t>31501085 </a:t>
            </a:r>
            <a:endParaRPr lang="en-US" altLang="zh-CN" dirty="0" smtClean="0">
              <a:solidFill>
                <a:srgbClr val="346182"/>
              </a:solidFill>
              <a:latin typeface="微软雅黑" panose="020B0503020204020204" pitchFamily="34" charset="-122"/>
              <a:ea typeface="微软雅黑" panose="020B0503020204020204" pitchFamily="34" charset="-122"/>
            </a:endParaRPr>
          </a:p>
          <a:p>
            <a:pPr algn="ctr"/>
            <a:r>
              <a:rPr lang="zh-CN" altLang="en-US" dirty="0" smtClean="0">
                <a:solidFill>
                  <a:srgbClr val="346182"/>
                </a:solidFill>
                <a:latin typeface="微软雅黑" panose="020B0503020204020204" pitchFamily="34" charset="-122"/>
                <a:ea typeface="微软雅黑" panose="020B0503020204020204" pitchFamily="34" charset="-122"/>
              </a:rPr>
              <a:t> </a:t>
            </a:r>
            <a:r>
              <a:rPr lang="en-US" altLang="zh-CN" dirty="0">
                <a:solidFill>
                  <a:srgbClr val="346182"/>
                </a:solidFill>
                <a:latin typeface="微软雅黑" panose="020B0503020204020204" pitchFamily="34" charset="-122"/>
                <a:ea typeface="微软雅黑" panose="020B0503020204020204" pitchFamily="34" charset="-122"/>
              </a:rPr>
              <a:t> </a:t>
            </a:r>
            <a:r>
              <a:rPr lang="en-US" altLang="zh-CN" dirty="0" smtClean="0">
                <a:solidFill>
                  <a:srgbClr val="346182"/>
                </a:solidFill>
                <a:latin typeface="微软雅黑" panose="020B0503020204020204" pitchFamily="34" charset="-122"/>
                <a:ea typeface="微软雅黑" panose="020B0503020204020204" pitchFamily="34" charset="-122"/>
              </a:rPr>
              <a:t>        </a:t>
            </a:r>
            <a:r>
              <a:rPr lang="zh-CN" altLang="en-US" dirty="0" smtClean="0">
                <a:solidFill>
                  <a:srgbClr val="346182"/>
                </a:solidFill>
                <a:latin typeface="微软雅黑" panose="020B0503020204020204" pitchFamily="34" charset="-122"/>
                <a:ea typeface="微软雅黑" panose="020B0503020204020204" pitchFamily="34" charset="-122"/>
              </a:rPr>
              <a:t>张</a:t>
            </a:r>
            <a:r>
              <a:rPr lang="zh-CN" altLang="en-US" dirty="0">
                <a:solidFill>
                  <a:srgbClr val="346182"/>
                </a:solidFill>
                <a:latin typeface="微软雅黑" panose="020B0503020204020204" pitchFamily="34" charset="-122"/>
                <a:ea typeface="微软雅黑" panose="020B0503020204020204" pitchFamily="34" charset="-122"/>
              </a:rPr>
              <a:t>郦</a:t>
            </a:r>
            <a:r>
              <a:rPr lang="zh-CN" altLang="en-US" dirty="0" smtClean="0">
                <a:solidFill>
                  <a:srgbClr val="346182"/>
                </a:solidFill>
                <a:latin typeface="微软雅黑" panose="020B0503020204020204" pitchFamily="34" charset="-122"/>
                <a:ea typeface="微软雅黑" panose="020B0503020204020204" pitchFamily="34" charset="-122"/>
              </a:rPr>
              <a:t>楠 </a:t>
            </a:r>
            <a:r>
              <a:rPr lang="en-US" altLang="zh-CN" dirty="0" smtClean="0">
                <a:solidFill>
                  <a:srgbClr val="346182"/>
                </a:solidFill>
                <a:latin typeface="微软雅黑" panose="020B0503020204020204" pitchFamily="34" charset="-122"/>
                <a:ea typeface="微软雅黑" panose="020B0503020204020204" pitchFamily="34" charset="-122"/>
              </a:rPr>
              <a:t>31501204 </a:t>
            </a:r>
            <a:endParaRPr lang="en-US" altLang="zh-CN" dirty="0" smtClean="0">
              <a:solidFill>
                <a:srgbClr val="346182"/>
              </a:solidFill>
              <a:latin typeface="微软雅黑" panose="020B0503020204020204" pitchFamily="34" charset="-122"/>
              <a:ea typeface="微软雅黑" panose="020B0503020204020204" pitchFamily="34" charset="-122"/>
            </a:endParaRPr>
          </a:p>
          <a:p>
            <a:pPr algn="ctr"/>
            <a:r>
              <a:rPr lang="en-US" altLang="zh-CN" dirty="0">
                <a:solidFill>
                  <a:srgbClr val="346182"/>
                </a:solidFill>
                <a:latin typeface="微软雅黑" panose="020B0503020204020204" pitchFamily="34" charset="-122"/>
                <a:ea typeface="微软雅黑" panose="020B0503020204020204" pitchFamily="34" charset="-122"/>
              </a:rPr>
              <a:t> </a:t>
            </a:r>
            <a:r>
              <a:rPr lang="en-US" altLang="zh-CN" dirty="0" smtClean="0">
                <a:solidFill>
                  <a:srgbClr val="346182"/>
                </a:solidFill>
                <a:latin typeface="微软雅黑" panose="020B0503020204020204" pitchFamily="34" charset="-122"/>
                <a:ea typeface="微软雅黑" panose="020B0503020204020204" pitchFamily="34" charset="-122"/>
              </a:rPr>
              <a:t>         </a:t>
            </a:r>
            <a:r>
              <a:rPr lang="zh-CN" altLang="en-US" dirty="0" smtClean="0">
                <a:solidFill>
                  <a:srgbClr val="346182"/>
                </a:solidFill>
                <a:latin typeface="微软雅黑" panose="020B0503020204020204" pitchFamily="34" charset="-122"/>
                <a:ea typeface="微软雅黑" panose="020B0503020204020204" pitchFamily="34" charset="-122"/>
              </a:rPr>
              <a:t>陈星宇 </a:t>
            </a:r>
            <a:r>
              <a:rPr lang="en-US" altLang="zh-CN" dirty="0" smtClean="0">
                <a:solidFill>
                  <a:srgbClr val="346182"/>
                </a:solidFill>
                <a:latin typeface="微软雅黑" panose="020B0503020204020204" pitchFamily="34" charset="-122"/>
                <a:ea typeface="微软雅黑" panose="020B0503020204020204" pitchFamily="34" charset="-122"/>
              </a:rPr>
              <a:t>31501086 </a:t>
            </a:r>
            <a:endParaRPr lang="en-US" altLang="zh-CN" dirty="0" smtClean="0">
              <a:solidFill>
                <a:srgbClr val="346182"/>
              </a:solidFill>
              <a:latin typeface="微软雅黑" panose="020B0503020204020204" pitchFamily="34" charset="-122"/>
              <a:ea typeface="微软雅黑" panose="020B0503020204020204" pitchFamily="34" charset="-122"/>
            </a:endParaRPr>
          </a:p>
          <a:p>
            <a:pPr algn="ctr"/>
            <a:endParaRPr lang="zh-CN" altLang="en-US" dirty="0">
              <a:solidFill>
                <a:srgbClr val="346182"/>
              </a:solidFill>
              <a:latin typeface="微软雅黑" panose="020B0503020204020204" pitchFamily="34" charset="-122"/>
              <a:ea typeface="微软雅黑" panose="020B0503020204020204" pitchFamily="34" charset="-122"/>
            </a:endParaRPr>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82000"/>
            </a:srgbClr>
          </a:solidFill>
          <a:ln>
            <a:solidFill>
              <a:srgbClr val="EE6F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039161" y="3611513"/>
            <a:ext cx="2079625" cy="922020"/>
          </a:xfrm>
          <a:prstGeom prst="rect">
            <a:avLst/>
          </a:prstGeom>
          <a:noFill/>
        </p:spPr>
        <p:txBody>
          <a:bodyPr wrap="none" rtlCol="0">
            <a:spAutoFit/>
          </a:bodyPr>
          <a:lstStyle/>
          <a:p>
            <a:pPr algn="ctr"/>
            <a:r>
              <a:rPr lang="zh-CN" altLang="en-US" dirty="0">
                <a:solidFill>
                  <a:srgbClr val="346182"/>
                </a:solidFill>
                <a:latin typeface="微软雅黑" panose="020B0503020204020204" pitchFamily="34" charset="-122"/>
                <a:ea typeface="微软雅黑" panose="020B0503020204020204" pitchFamily="34" charset="-122"/>
              </a:rPr>
              <a:t>指导老师：杨枨</a:t>
            </a:r>
            <a:endParaRPr lang="zh-CN" altLang="en-US" dirty="0">
              <a:solidFill>
                <a:srgbClr val="346182"/>
              </a:solidFill>
              <a:latin typeface="微软雅黑" panose="020B0503020204020204" pitchFamily="34" charset="-122"/>
              <a:ea typeface="微软雅黑" panose="020B0503020204020204" pitchFamily="34" charset="-122"/>
            </a:endParaRPr>
          </a:p>
          <a:p>
            <a:pPr algn="ctr"/>
            <a:r>
              <a:rPr lang="en-US" altLang="zh-CN" dirty="0" smtClean="0">
                <a:solidFill>
                  <a:srgbClr val="346182"/>
                </a:solidFill>
                <a:latin typeface="微软雅黑" panose="020B0503020204020204" pitchFamily="34" charset="-122"/>
                <a:ea typeface="微软雅黑" panose="020B0503020204020204" pitchFamily="34" charset="-122"/>
              </a:rPr>
              <a:t>		 </a:t>
            </a:r>
            <a:endParaRPr lang="en-US" altLang="zh-CN" dirty="0">
              <a:solidFill>
                <a:srgbClr val="346182"/>
              </a:solidFill>
              <a:latin typeface="微软雅黑" panose="020B0503020204020204" pitchFamily="34" charset="-122"/>
              <a:ea typeface="微软雅黑" panose="020B0503020204020204" pitchFamily="34" charset="-122"/>
            </a:endParaRPr>
          </a:p>
          <a:p>
            <a:pPr algn="ctr"/>
            <a:r>
              <a:rPr lang="en-US" altLang="zh-CN" dirty="0">
                <a:solidFill>
                  <a:srgbClr val="346182"/>
                </a:solidFill>
                <a:latin typeface="微软雅黑" panose="020B0503020204020204" pitchFamily="34" charset="-122"/>
                <a:ea typeface="微软雅黑" panose="020B0503020204020204" pitchFamily="34" charset="-122"/>
              </a:rPr>
              <a:t>	</a:t>
            </a:r>
            <a:endParaRPr lang="zh-CN" altLang="en-US" dirty="0">
              <a:solidFill>
                <a:srgbClr val="346182"/>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91608" y="-380197"/>
            <a:ext cx="2969741" cy="29697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28"/>
                                        </p:tgtEl>
                                        <p:attrNameLst>
                                          <p:attrName>style.visibility</p:attrName>
                                        </p:attrNameLst>
                                      </p:cBhvr>
                                      <p:to>
                                        <p:strVal val="visible"/>
                                      </p:to>
                                    </p:set>
                                    <p:anim calcmode="lin" valueType="num">
                                      <p:cBhvr additive="base">
                                        <p:cTn id="7" dur="500" fill="hold"/>
                                        <p:tgtEl>
                                          <p:spTgt spid="828"/>
                                        </p:tgtEl>
                                        <p:attrNameLst>
                                          <p:attrName>ppt_x</p:attrName>
                                        </p:attrNameLst>
                                      </p:cBhvr>
                                      <p:tavLst>
                                        <p:tav tm="0">
                                          <p:val>
                                            <p:strVal val="#ppt_x"/>
                                          </p:val>
                                        </p:tav>
                                        <p:tav tm="100000">
                                          <p:val>
                                            <p:strVal val="#ppt_x"/>
                                          </p:val>
                                        </p:tav>
                                      </p:tavLst>
                                    </p:anim>
                                    <p:anim calcmode="lin" valueType="num">
                                      <p:cBhvr additive="base">
                                        <p:cTn id="8" dur="500" fill="hold"/>
                                        <p:tgtEl>
                                          <p:spTgt spid="82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8" grpId="0"/>
      <p:bldP spid="5"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32802" name="Rectangle 2"/>
          <p:cNvSpPr>
            <a:spLocks noGrp="1" noChangeArrowheads="1"/>
          </p:cNvSpPr>
          <p:nvPr/>
        </p:nvSpPr>
        <p:spPr>
          <a:xfrm>
            <a:off x="914400" y="1066800"/>
            <a:ext cx="7086600" cy="4454525"/>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6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3）</a:t>
            </a:r>
            <a:r>
              <a:rPr kumimoji="0" lang="zh-CN" altLang="en-US" sz="36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完善性维护</a:t>
            </a:r>
            <a:endParaRPr kumimoji="0" lang="zh-CN" altLang="en-US" sz="36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6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在软件投入使用过程中，用户可能还会有新的功能和性能要求，可能会提出增加新功能、修改现有功能等要求。为了满足这类要求而进行的维护称为完善性维护。</a:t>
            </a:r>
            <a:endPar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68323" name="Rectangle 3"/>
          <p:cNvSpPr>
            <a:spLocks noGrp="1" noChangeArrowheads="1"/>
          </p:cNvSpPr>
          <p:nvPr/>
        </p:nvSpPr>
        <p:spPr>
          <a:xfrm>
            <a:off x="838200" y="1066800"/>
            <a:ext cx="7315200" cy="3657600"/>
          </a:xfrm>
          <a:prstGeom prst="rect">
            <a:avLst/>
          </a:prstGeom>
          <a:noFill/>
          <a:ln>
            <a:noFill/>
          </a:ln>
          <a:effectLst/>
        </p:spPr>
        <p:txBody>
          <a:bodyPr vert="horz" wrap="square" lIns="0" tIns="45720" rIns="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6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4）</a:t>
            </a:r>
            <a:r>
              <a:rPr kumimoji="0" lang="zh-CN" altLang="en-US" sz="36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预防性维护</a:t>
            </a:r>
            <a:endParaRPr kumimoji="0" lang="zh-CN" altLang="en-US" sz="36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为了改进软件未来的可维护性或可靠性，或者为了给未来的改进奠定更好的基础而进行的修改，称为预防性维护。</a:t>
            </a:r>
            <a:endPar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l"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这种维护活动在实践中比较少见。</a:t>
            </a:r>
            <a:endPar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52610" name="Rectangle 2"/>
          <p:cNvSpPr>
            <a:spLocks noGrp="1"/>
          </p:cNvSpPr>
          <p:nvPr/>
        </p:nvSpPr>
        <p:spPr>
          <a:xfrm>
            <a:off x="762000" y="1143000"/>
            <a:ext cx="7543800" cy="4419600"/>
          </a:xfrm>
          <a:prstGeom prst="rect">
            <a:avLst/>
          </a:prstGeom>
          <a:noFill/>
          <a:ln>
            <a:noFill/>
          </a:ln>
          <a:effectLst/>
        </p:spPr>
        <p:txBody>
          <a:bodyPr vert="horz" wrap="square" lIns="0" tIns="45720" rIns="0" bIns="45720" numCol="1" anchor="t" anchorCtr="0" compatLnSpc="1"/>
          <a:lstStyle/>
          <a:p>
            <a:pPr marL="0" indent="0" eaLnBrk="1" hangingPunct="1">
              <a:lnSpc>
                <a:spcPct val="150000"/>
              </a:lnSpc>
              <a:spcBef>
                <a:spcPct val="0"/>
              </a:spcBef>
            </a:pPr>
            <a:r>
              <a:rPr lang="zh-CN" altLang="en-US" sz="2800" b="1" dirty="0">
                <a:effectLst/>
                <a:latin typeface="Times New Roman" panose="02020603050405020304" pitchFamily="18" charset="0"/>
              </a:rPr>
              <a:t>    </a:t>
            </a:r>
            <a:r>
              <a:rPr lang="zh-CN" altLang="en-US" sz="3200" b="1" dirty="0">
                <a:effectLst/>
                <a:latin typeface="方正隶变_GBK" panose="02000000000000000000" charset="-122"/>
                <a:ea typeface="方正隶变_GBK" panose="02000000000000000000" charset="-122"/>
              </a:rPr>
              <a:t>在各类维护中，完善性维护占软件维护工作的大部分。</a:t>
            </a:r>
            <a:endParaRPr lang="zh-CN" altLang="en-US" sz="32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3200" b="1" dirty="0">
                <a:effectLst/>
                <a:latin typeface="方正隶变_GBK" panose="02000000000000000000" charset="-122"/>
                <a:ea typeface="方正隶变_GBK" panose="02000000000000000000" charset="-122"/>
              </a:rPr>
              <a:t>    根据国外的数据统计表明，完善性维护占全部维护活动的50%～66%，改正性维护占17%～21%，适应性维护占18%～25%，其它维护活动占4%左右。</a:t>
            </a:r>
            <a:endParaRPr lang="zh-CN" altLang="en-US" sz="32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3634" name="Rectangle 3"/>
          <p:cNvSpPr>
            <a:spLocks noGrp="1"/>
          </p:cNvSpPr>
          <p:nvPr/>
        </p:nvSpPr>
        <p:spPr>
          <a:xfrm>
            <a:off x="561975" y="982663"/>
            <a:ext cx="7989888" cy="4941887"/>
          </a:xfrm>
          <a:prstGeom prst="rect">
            <a:avLst/>
          </a:prstGeom>
          <a:noFill/>
          <a:ln>
            <a:noFill/>
          </a:ln>
          <a:effectLst/>
        </p:spPr>
        <p:txBody>
          <a:bodyPr vert="horz" wrap="square" lIns="91440" tIns="45720" rIns="91440" bIns="45720" numCol="1" anchor="t" anchorCtr="0" compatLnSpc="1"/>
          <a:lstStyle/>
          <a:p>
            <a:pPr marL="0" indent="0" eaLnBrk="1" hangingPunct="1">
              <a:lnSpc>
                <a:spcPct val="120000"/>
              </a:lnSpc>
              <a:spcBef>
                <a:spcPct val="0"/>
              </a:spcBef>
            </a:pPr>
            <a:r>
              <a:rPr lang="zh-CN" altLang="en-US" sz="3200" b="1" dirty="0">
                <a:effectLst/>
                <a:latin typeface="方正隶变_GBK" panose="02000000000000000000" charset="-122"/>
                <a:ea typeface="方正隶变_GBK" panose="02000000000000000000" charset="-122"/>
              </a:rPr>
              <a:t>2.1  结构化维护与非结构化维护的差别</a:t>
            </a:r>
            <a:endParaRPr lang="zh-CN" altLang="en-US" sz="32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    1.  非结构化维护</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000" b="1" dirty="0">
                <a:effectLst/>
                <a:latin typeface="方正隶变_GBK" panose="02000000000000000000" charset="-122"/>
                <a:ea typeface="方正隶变_GBK" panose="02000000000000000000" charset="-122"/>
              </a:rPr>
              <a:t>    </a:t>
            </a:r>
            <a:r>
              <a:rPr lang="zh-CN" altLang="en-US" sz="2800" b="1" dirty="0">
                <a:effectLst/>
                <a:latin typeface="方正隶变_GBK" panose="02000000000000000000" charset="-122"/>
                <a:ea typeface="方正隶变_GBK" panose="02000000000000000000" charset="-122"/>
              </a:rPr>
              <a:t>软件配置的唯一成分是代码，维护从评价程序代码开始，对软件结构、数据结构、系统接口、设计约束等常产生误解，不能进行回归测试，维护代价大。</a:t>
            </a:r>
            <a:r>
              <a:rPr lang="zh-CN" altLang="en-US" sz="2000" b="1" dirty="0">
                <a:effectLst/>
                <a:latin typeface="方正隶变_GBK" panose="02000000000000000000" charset="-122"/>
                <a:ea typeface="方正隶变_GBK" panose="02000000000000000000" charset="-122"/>
              </a:rPr>
              <a:t>    </a:t>
            </a:r>
            <a:endParaRPr lang="zh-CN" altLang="en-US" sz="20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000" b="1" dirty="0">
                <a:effectLst/>
                <a:latin typeface="方正隶变_GBK" panose="02000000000000000000" charset="-122"/>
                <a:ea typeface="方正隶变_GBK" panose="02000000000000000000" charset="-122"/>
              </a:rPr>
              <a:t> </a:t>
            </a:r>
            <a:r>
              <a:rPr lang="zh-CN" altLang="en-US" sz="2400" b="1" dirty="0">
                <a:effectLst/>
                <a:latin typeface="方正隶变_GBK" panose="02000000000000000000" charset="-122"/>
                <a:ea typeface="方正隶变_GBK" panose="02000000000000000000" charset="-122"/>
              </a:rPr>
              <a:t>   2.  结构化维护</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800" b="1" dirty="0">
                <a:effectLst/>
                <a:latin typeface="方正隶变_GBK" panose="02000000000000000000" charset="-122"/>
                <a:ea typeface="方正隶变_GBK" panose="02000000000000000000" charset="-122"/>
              </a:rPr>
              <a:t>    有完整的软件配置，维护从评价设计文档开始，确定软件结构、性能和接口特点，现修改设计，接着修改代码，再进行回归测试。</a:t>
            </a:r>
            <a:endParaRPr lang="zh-CN" altLang="en-US" sz="28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4658" name="Rectangle 3"/>
          <p:cNvSpPr>
            <a:spLocks noGrp="1"/>
          </p:cNvSpPr>
          <p:nvPr/>
        </p:nvSpPr>
        <p:spPr>
          <a:xfrm>
            <a:off x="762000" y="2205038"/>
            <a:ext cx="7913688" cy="3816350"/>
          </a:xfrm>
          <a:prstGeom prst="rect">
            <a:avLst/>
          </a:prstGeom>
          <a:noFill/>
          <a:ln>
            <a:noFill/>
          </a:ln>
          <a:effectLst/>
        </p:spPr>
        <p:txBody>
          <a:bodyPr vert="horz" wrap="square" lIns="91440" tIns="45720" rIns="91440" bIns="45720" numCol="1" anchor="t" anchorCtr="0" compatLnSpc="1"/>
          <a:lstStyle/>
          <a:p>
            <a:pPr marL="0" indent="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软件维护的代价表现为有形代价和无形代价。</a:t>
            </a:r>
            <a:endParaRPr lang="zh-CN" altLang="en-US" sz="2800" b="1" dirty="0">
              <a:effectLst/>
              <a:latin typeface="方正隶变_GBK" panose="02000000000000000000" charset="-122"/>
              <a:ea typeface="方正隶变_GBK" panose="02000000000000000000" charset="-122"/>
            </a:endParaRPr>
          </a:p>
          <a:p>
            <a:pPr marL="0" indent="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有形代价指软件维护的费用开支。</a:t>
            </a:r>
            <a:endParaRPr lang="zh-CN" altLang="en-US" sz="2800" b="1" dirty="0">
              <a:effectLst/>
              <a:latin typeface="方正隶变_GBK" panose="02000000000000000000" charset="-122"/>
              <a:ea typeface="方正隶变_GBK" panose="02000000000000000000" charset="-122"/>
            </a:endParaRPr>
          </a:p>
          <a:p>
            <a:pPr marL="0" indent="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70年代，用于软件维护的费用只占软件总预算的30%～40%，80年代上升到60%左右，90年代许多软件项目的维护经费预算达到了80%。</a:t>
            </a:r>
            <a:endParaRPr lang="zh-CN" altLang="en-US" sz="2800" b="1" dirty="0">
              <a:effectLst/>
              <a:latin typeface="方正隶变_GBK" panose="02000000000000000000" charset="-122"/>
              <a:ea typeface="方正隶变_GBK" panose="02000000000000000000" charset="-122"/>
            </a:endParaRPr>
          </a:p>
        </p:txBody>
      </p:sp>
      <p:sp>
        <p:nvSpPr>
          <p:cNvPr id="454659" name="Rectangle 4"/>
          <p:cNvSpPr/>
          <p:nvPr/>
        </p:nvSpPr>
        <p:spPr>
          <a:xfrm>
            <a:off x="762000" y="977900"/>
            <a:ext cx="3663950" cy="583565"/>
          </a:xfrm>
          <a:prstGeom prst="rect">
            <a:avLst/>
          </a:prstGeom>
          <a:noFill/>
          <a:ln w="12700">
            <a:noFill/>
          </a:ln>
        </p:spPr>
        <p:txBody>
          <a:bodyPr wrap="none">
            <a:spAutoFit/>
          </a:bodyPr>
          <a:p>
            <a:pPr>
              <a:spcBef>
                <a:spcPct val="20000"/>
              </a:spcBef>
              <a:buClr>
                <a:schemeClr val="tx2"/>
              </a:buClr>
              <a:buSzPct val="75000"/>
              <a:buFont typeface="Wingdings" panose="05000000000000000000" pitchFamily="2" charset="2"/>
              <a:buNone/>
            </a:pPr>
            <a:r>
              <a:rPr lang="zh-CN" altLang="en-US" sz="3200" b="1" dirty="0">
                <a:latin typeface="方正隶变_GBK" panose="02000000000000000000" charset="-122"/>
                <a:ea typeface="方正隶变_GBK" panose="02000000000000000000" charset="-122"/>
              </a:rPr>
              <a:t>2.2 软件维护的代价</a:t>
            </a:r>
            <a:endParaRPr lang="zh-CN" altLang="en-US" sz="3200" b="1" dirty="0">
              <a:latin typeface="方正隶变_GBK" panose="02000000000000000000" charset="-122"/>
              <a:ea typeface="方正隶变_GBK" panose="02000000000000000000" charset="-122"/>
            </a:endParaRPr>
          </a:p>
        </p:txBody>
      </p:sp>
      <p:sp>
        <p:nvSpPr>
          <p:cNvPr id="454660" name="Text Box 5"/>
          <p:cNvSpPr txBox="1"/>
          <p:nvPr/>
        </p:nvSpPr>
        <p:spPr>
          <a:xfrm>
            <a:off x="873125" y="1757363"/>
            <a:ext cx="4419600" cy="521970"/>
          </a:xfrm>
          <a:prstGeom prst="rect">
            <a:avLst/>
          </a:prstGeom>
          <a:noFill/>
          <a:ln w="12700">
            <a:noFill/>
          </a:ln>
        </p:spPr>
        <p:txBody>
          <a:bodyPr>
            <a:spAutoFit/>
          </a:bodyPr>
          <a:p>
            <a:pPr>
              <a:spcBef>
                <a:spcPct val="50000"/>
              </a:spcBef>
            </a:pPr>
            <a:r>
              <a:rPr lang="zh-CN" altLang="en-US" sz="2800" b="1" dirty="0">
                <a:latin typeface="方正隶变_GBK" panose="02000000000000000000" charset="-122"/>
                <a:ea typeface="方正隶变_GBK" panose="02000000000000000000" charset="-122"/>
              </a:rPr>
              <a:t>1.  有形代价与无形代价</a:t>
            </a:r>
            <a:endParaRPr lang="zh-CN" altLang="en-US" sz="28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5682" name="Rectangle 2"/>
          <p:cNvSpPr>
            <a:spLocks noGrp="1"/>
          </p:cNvSpPr>
          <p:nvPr/>
        </p:nvSpPr>
        <p:spPr>
          <a:xfrm>
            <a:off x="838200" y="914400"/>
            <a:ext cx="7239000" cy="4648200"/>
          </a:xfrm>
          <a:prstGeom prst="rect">
            <a:avLst/>
          </a:prstGeom>
          <a:noFill/>
          <a:ln>
            <a:noFill/>
          </a:ln>
          <a:effectLst/>
        </p:spPr>
        <p:txBody>
          <a:bodyPr vert="horz" wrap="square" lIns="91440" tIns="45720" rIns="91440" bIns="45720" numCol="1" anchor="t" anchorCtr="0" compatLnSpc="1"/>
          <a:lstStyle/>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无形代价：</a:t>
            </a:r>
            <a:endParaRPr lang="zh-CN" altLang="en-US" sz="2800" b="1" dirty="0">
              <a:effectLst/>
              <a:latin typeface="方正隶变_GBK" panose="02000000000000000000" charset="-122"/>
              <a:ea typeface="方正隶变_GBK" panose="02000000000000000000" charset="-122"/>
            </a:endParaRPr>
          </a:p>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1）当一些看起来合理的要求不能及时满足时，会引起用户的不满；</a:t>
            </a:r>
            <a:endParaRPr lang="zh-CN" altLang="en-US" sz="2800" b="1" dirty="0">
              <a:effectLst/>
              <a:latin typeface="方正隶变_GBK" panose="02000000000000000000" charset="-122"/>
              <a:ea typeface="方正隶变_GBK" panose="02000000000000000000" charset="-122"/>
            </a:endParaRPr>
          </a:p>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2）改动软件可能会引入新的错误，使软件质量下降；</a:t>
            </a:r>
            <a:endParaRPr lang="zh-CN" altLang="en-US" sz="2800" b="1" dirty="0">
              <a:effectLst/>
              <a:latin typeface="方正隶变_GBK" panose="02000000000000000000" charset="-122"/>
              <a:ea typeface="方正隶变_GBK" panose="02000000000000000000" charset="-122"/>
            </a:endParaRPr>
          </a:p>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3）把许多软件工程师调去从事维护工作，势必影响开发工作。 </a:t>
            </a:r>
            <a:endParaRPr lang="zh-CN" altLang="en-US" sz="2800"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6706" name="Rectangle 2"/>
          <p:cNvSpPr>
            <a:spLocks noGrp="1"/>
          </p:cNvSpPr>
          <p:nvPr/>
        </p:nvSpPr>
        <p:spPr>
          <a:xfrm>
            <a:off x="698500" y="1790700"/>
            <a:ext cx="7585075" cy="3287713"/>
          </a:xfrm>
          <a:prstGeom prst="rect">
            <a:avLst/>
          </a:prstGeom>
          <a:noFill/>
          <a:ln>
            <a:noFill/>
          </a:ln>
          <a:effectLst/>
        </p:spPr>
        <p:txBody>
          <a:bodyPr vert="horz" wrap="square" lIns="91440" tIns="45720" rIns="91440" bIns="45720" numCol="1" anchor="t" anchorCtr="0" compatLnSpc="1"/>
          <a:lstStyle/>
          <a:p>
            <a:pPr marL="0" indent="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软件维护所花费的工作量，一部分用于生产性活动，如分析、评价、修改设计、编写程序等；另一部分用于非生产性活动，如理解代码的含义、解释数据结构和接口特点等。 </a:t>
            </a:r>
            <a:endParaRPr lang="zh-CN" altLang="en-US" sz="2800" b="1" dirty="0">
              <a:effectLst/>
              <a:latin typeface="方正隶变_GBK" panose="02000000000000000000" charset="-122"/>
              <a:ea typeface="方正隶变_GBK" panose="02000000000000000000" charset="-122"/>
            </a:endParaRPr>
          </a:p>
        </p:txBody>
      </p:sp>
      <p:sp>
        <p:nvSpPr>
          <p:cNvPr id="456707" name="Rectangle 3"/>
          <p:cNvSpPr/>
          <p:nvPr/>
        </p:nvSpPr>
        <p:spPr>
          <a:xfrm>
            <a:off x="755650" y="1193800"/>
            <a:ext cx="4367530" cy="583565"/>
          </a:xfrm>
          <a:prstGeom prst="rect">
            <a:avLst/>
          </a:prstGeom>
          <a:noFill/>
          <a:ln w="12700">
            <a:noFill/>
          </a:ln>
        </p:spPr>
        <p:txBody>
          <a:bodyPr wrap="none">
            <a:spAutoFit/>
          </a:bodyPr>
          <a:p>
            <a:pPr>
              <a:spcBef>
                <a:spcPct val="20000"/>
              </a:spcBef>
              <a:buClr>
                <a:schemeClr val="tx2"/>
              </a:buClr>
              <a:buSzPct val="75000"/>
              <a:buFont typeface="Wingdings" panose="05000000000000000000" pitchFamily="2" charset="2"/>
              <a:buNone/>
            </a:pPr>
            <a:r>
              <a:rPr lang="zh-CN" altLang="en-US" sz="3200" b="1" dirty="0">
                <a:latin typeface="方正隶变_GBK" panose="02000000000000000000" charset="-122"/>
                <a:ea typeface="方正隶变_GBK" panose="02000000000000000000" charset="-122"/>
              </a:rPr>
              <a:t>2.  软件维护工作量模型</a:t>
            </a:r>
            <a:endParaRPr lang="zh-CN" altLang="en-US" sz="32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337922" name="Rectangle 2"/>
          <p:cNvSpPr>
            <a:spLocks noGrp="1" noChangeArrowheads="1"/>
          </p:cNvSpPr>
          <p:nvPr/>
        </p:nvSpPr>
        <p:spPr>
          <a:xfrm>
            <a:off x="685800" y="1343025"/>
            <a:ext cx="7989888" cy="5181600"/>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Belady</a:t>
            </a: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和</a:t>
            </a: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Lehman</a:t>
            </a: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提出了一种维护工作量模型：</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en-US" altLang="zh-CN"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M=P+Ke</a:t>
            </a:r>
            <a:r>
              <a:rPr kumimoji="0" lang="en-US" altLang="zh-CN" sz="3200" b="1" i="0" u="none" strike="noStrike" kern="0" cap="none" spc="0" normalizeH="0" baseline="3000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(c-d)</a:t>
            </a:r>
            <a:endParaRPr kumimoji="0" lang="en-US" altLang="zh-CN"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其中：</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M</a:t>
            </a:r>
            <a:r>
              <a:rPr kumimoji="0" lang="en-US" altLang="zh-CN"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a:t>
            </a:r>
            <a:r>
              <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用于维护工作的总工作量</a:t>
            </a: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P：</a:t>
            </a:r>
            <a:r>
              <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生产性工作量；</a:t>
            </a:r>
            <a:endPar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K：</a:t>
            </a:r>
            <a:r>
              <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经验常数；</a:t>
            </a:r>
            <a:endPar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c：</a:t>
            </a:r>
            <a:r>
              <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因缺乏好的设计和文档而导致软件复杂性的度量；</a:t>
            </a:r>
            <a:endPar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d：</a:t>
            </a:r>
            <a:r>
              <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维护人员对软件熟悉程度的度量。</a:t>
            </a: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8754" name="Rectangle 3"/>
          <p:cNvSpPr>
            <a:spLocks noGrp="1"/>
          </p:cNvSpPr>
          <p:nvPr/>
        </p:nvSpPr>
        <p:spPr>
          <a:xfrm>
            <a:off x="619125" y="1635125"/>
            <a:ext cx="7986713" cy="2978150"/>
          </a:xfrm>
          <a:prstGeom prst="rect">
            <a:avLst/>
          </a:prstGeom>
          <a:noFill/>
          <a:ln>
            <a:noFill/>
          </a:ln>
          <a:effectLst/>
        </p:spPr>
        <p:txBody>
          <a:bodyPr vert="horz" wrap="square" lIns="91440" tIns="45720" rIns="91440" bIns="45720" numCol="1" anchor="t" anchorCtr="0" compatLnSpc="1"/>
          <a:lstStyle/>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上述模型指出：如果使用了不好的软件开发方法，原来参加开发的人员或小组不能参加维护，则工作量和成本将按指数级增加。</a:t>
            </a:r>
            <a:endParaRPr lang="zh-CN" altLang="en-US" sz="28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9778" name="Rectangle 2"/>
          <p:cNvSpPr>
            <a:spLocks noGrp="1"/>
          </p:cNvSpPr>
          <p:nvPr/>
        </p:nvSpPr>
        <p:spPr>
          <a:xfrm>
            <a:off x="762000" y="1200150"/>
            <a:ext cx="5181600" cy="644525"/>
          </a:xfrm>
          <a:prstGeom prst="rect">
            <a:avLst/>
          </a:prstGeom>
          <a:noFill/>
          <a:ln>
            <a:noFill/>
          </a:ln>
          <a:effectLst/>
        </p:spPr>
        <p:txBody>
          <a:bodyPr vert="horz" wrap="square" lIns="91440" tIns="45720" rIns="91440" bIns="45720" numCol="1" anchor="t" anchorCtr="0" compatLnSpc="1"/>
          <a:lstStyle/>
          <a:p>
            <a:pPr eaLnBrk="1" hangingPunct="1"/>
            <a:r>
              <a:rPr lang="zh-CN" altLang="en-US" sz="3200" b="1" dirty="0">
                <a:effectLst/>
                <a:latin typeface="方正隶变_GBK" panose="02000000000000000000" charset="-122"/>
                <a:ea typeface="方正隶变_GBK" panose="02000000000000000000" charset="-122"/>
              </a:rPr>
              <a:t>8.2.3  软件维护的典型问题 </a:t>
            </a:r>
            <a:endParaRPr lang="zh-CN" altLang="en-US" sz="3200" b="1" dirty="0">
              <a:effectLst/>
              <a:latin typeface="方正隶变_GBK" panose="02000000000000000000" charset="-122"/>
              <a:ea typeface="方正隶变_GBK" panose="02000000000000000000" charset="-122"/>
            </a:endParaRPr>
          </a:p>
        </p:txBody>
      </p:sp>
      <p:sp>
        <p:nvSpPr>
          <p:cNvPr id="459779" name="Rectangle 3"/>
          <p:cNvSpPr/>
          <p:nvPr/>
        </p:nvSpPr>
        <p:spPr>
          <a:xfrm>
            <a:off x="762000" y="1698625"/>
            <a:ext cx="7467600" cy="3969385"/>
          </a:xfrm>
          <a:prstGeom prst="rect">
            <a:avLst/>
          </a:prstGeom>
          <a:noFill/>
          <a:ln w="12700">
            <a:noFill/>
          </a:ln>
        </p:spPr>
        <p:txBody>
          <a:bodyPr>
            <a:spAutoFit/>
          </a:bodyPr>
          <a:p>
            <a:pPr marL="577850" indent="-577850" algn="just">
              <a:lnSpc>
                <a:spcPct val="150000"/>
              </a:lnSpc>
            </a:pPr>
            <a:r>
              <a:rPr lang="zh-CN" altLang="en-US" sz="2800" b="1" dirty="0">
                <a:latin typeface="方正隶变_GBK" panose="02000000000000000000" charset="-122"/>
                <a:ea typeface="方正隶变_GBK" panose="02000000000000000000" charset="-122"/>
              </a:rPr>
              <a:t>1）理解别人的程序非常困难，而且困难程度随着软件配置成分的减少而迅速增加。</a:t>
            </a:r>
            <a:endParaRPr lang="zh-CN" altLang="en-US" sz="2800" b="1" dirty="0">
              <a:latin typeface="方正隶变_GBK" panose="02000000000000000000" charset="-122"/>
              <a:ea typeface="方正隶变_GBK" panose="02000000000000000000" charset="-122"/>
            </a:endParaRPr>
          </a:p>
          <a:p>
            <a:pPr marL="577850" indent="-577850" algn="just" eaLnBrk="0" hangingPunct="0">
              <a:lnSpc>
                <a:spcPct val="150000"/>
              </a:lnSpc>
            </a:pPr>
            <a:r>
              <a:rPr lang="zh-CN" altLang="en-US" sz="2800" b="1" dirty="0">
                <a:latin typeface="方正隶变_GBK" panose="02000000000000000000" charset="-122"/>
                <a:ea typeface="方正隶变_GBK" panose="02000000000000000000" charset="-122"/>
              </a:rPr>
              <a:t>2）需要维护的软件常常没有合格的文档或者文档资料明显不足。</a:t>
            </a:r>
            <a:endParaRPr lang="zh-CN" altLang="en-US" sz="2800" b="1" dirty="0">
              <a:latin typeface="方正隶变_GBK" panose="02000000000000000000" charset="-122"/>
              <a:ea typeface="方正隶变_GBK" panose="02000000000000000000" charset="-122"/>
            </a:endParaRPr>
          </a:p>
          <a:p>
            <a:pPr marL="577850" indent="-577850" algn="just" eaLnBrk="0" hangingPunct="0">
              <a:lnSpc>
                <a:spcPct val="150000"/>
              </a:lnSpc>
            </a:pPr>
            <a:r>
              <a:rPr lang="zh-CN" altLang="en-US" sz="2800" b="1" dirty="0">
                <a:effectLst/>
                <a:latin typeface="方正隶变_GBK" panose="02000000000000000000" charset="-122"/>
                <a:ea typeface="方正隶变_GBK" panose="02000000000000000000" charset="-122"/>
                <a:sym typeface="+mn-ea"/>
              </a:rPr>
              <a:t>3）当要求对软件进行维护时，不能指望由开发者给人说明软件。</a:t>
            </a:r>
            <a:endParaRPr lang="zh-CN" altLang="en-US" sz="2800" b="1" dirty="0">
              <a:effectLst/>
              <a:latin typeface="方正隶变_GBK" panose="02000000000000000000" charset="-122"/>
              <a:ea typeface="方正隶变_GBK" panose="02000000000000000000" charset="-122"/>
              <a:sym typeface="+mn-ea"/>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35202" name="Rectangle 2"/>
          <p:cNvSpPr>
            <a:spLocks noGrp="1"/>
          </p:cNvSpPr>
          <p:nvPr/>
        </p:nvSpPr>
        <p:spPr>
          <a:xfrm>
            <a:off x="3177540" y="1270318"/>
            <a:ext cx="4495800" cy="914400"/>
          </a:xfrm>
          <a:prstGeom prst="rect">
            <a:avLst/>
          </a:prstGeom>
          <a:noFill/>
          <a:ln>
            <a:noFill/>
          </a:ln>
          <a:effectLst/>
        </p:spPr>
        <p:txBody>
          <a:bodyPr vert="horz" wrap="square" lIns="91440" tIns="45720" rIns="91440" bIns="45720" numCol="1" anchor="ctr" anchorCtr="1" compatLnSpc="1"/>
          <a:lstStyle>
            <a:lvl1pPr algn="ctr" rtl="0" fontAlgn="base">
              <a:spcBef>
                <a:spcPct val="0"/>
              </a:spcBef>
              <a:spcAft>
                <a:spcPct val="0"/>
              </a:spcAft>
              <a:defRPr sz="3600">
                <a:solidFill>
                  <a:schemeClr val="tx1"/>
                </a:solidFill>
                <a:effectLst>
                  <a:outerShdw blurRad="38100" dist="38100" dir="2700000" algn="tl">
                    <a:srgbClr val="000000"/>
                  </a:outerShdw>
                </a:effectLst>
                <a:latin typeface="+mj-lt"/>
                <a:ea typeface="+mj-ea"/>
                <a:cs typeface="+mj-cs"/>
              </a:defRPr>
            </a:lvl1pPr>
            <a:lvl2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2pPr>
            <a:lvl3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3pPr>
            <a:lvl4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4pPr>
            <a:lvl5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5pPr>
            <a:lvl6pPr marL="4572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6pPr>
            <a:lvl7pPr marL="9144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7pPr>
            <a:lvl8pPr marL="13716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8pPr>
            <a:lvl9pPr marL="18288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9pPr>
          </a:lstStyle>
          <a:p>
            <a:pPr eaLnBrk="1" hangingPunct="1"/>
            <a:r>
              <a:rPr lang="zh-CN" altLang="en-US" sz="5400" b="1" dirty="0">
                <a:effectLst/>
                <a:latin typeface="Times New Roman" panose="02020603050405020304" pitchFamily="18" charset="0"/>
              </a:rPr>
              <a:t>第8章：维护</a:t>
            </a:r>
            <a:endParaRPr lang="zh-CN" altLang="en-US" sz="5400" b="1" dirty="0">
              <a:effectLst/>
              <a:latin typeface="Times New Roman" panose="02020603050405020304" pitchFamily="18" charset="0"/>
            </a:endParaRPr>
          </a:p>
        </p:txBody>
      </p:sp>
      <p:sp>
        <p:nvSpPr>
          <p:cNvPr id="435203" name="Rectangle 3"/>
          <p:cNvSpPr>
            <a:spLocks noGrp="1"/>
          </p:cNvSpPr>
          <p:nvPr/>
        </p:nvSpPr>
        <p:spPr>
          <a:xfrm>
            <a:off x="1609725" y="2162175"/>
            <a:ext cx="7993063" cy="3054350"/>
          </a:xfrm>
          <a:prstGeom prst="rect">
            <a:avLst/>
          </a:prstGeom>
          <a:noFill/>
          <a:ln>
            <a:noFill/>
          </a:ln>
          <a:effectLst/>
        </p:spPr>
        <p:txBody>
          <a:bodyPr vert="horz" wrap="square" lIns="91440" tIns="45720" rIns="91440" bIns="45720" numCol="1" anchor="t" anchorCtr="0" compatLnSpc="1"/>
          <a:lstStyle/>
          <a:p>
            <a:pPr marL="0" indent="0" algn="just" eaLnBrk="1" hangingPunct="1">
              <a:lnSpc>
                <a:spcPct val="150000"/>
              </a:lnSpc>
              <a:spcBef>
                <a:spcPct val="0"/>
              </a:spcBef>
            </a:pPr>
            <a:r>
              <a:rPr lang="zh-CN" altLang="en-US" sz="2800" b="1" dirty="0">
                <a:effectLst/>
              </a:rPr>
              <a:t>    软件维护是软件生命周期的最后一个阶段。</a:t>
            </a:r>
            <a:endParaRPr lang="zh-CN" altLang="en-US" sz="2800" b="1" dirty="0">
              <a:effectLst/>
            </a:endParaRPr>
          </a:p>
          <a:p>
            <a:pPr marL="0" indent="0" algn="just" eaLnBrk="1" hangingPunct="1">
              <a:lnSpc>
                <a:spcPct val="150000"/>
              </a:lnSpc>
              <a:spcBef>
                <a:spcPct val="0"/>
              </a:spcBef>
            </a:pPr>
            <a:r>
              <a:rPr lang="zh-CN" altLang="en-US" sz="2800" b="1" dirty="0">
                <a:effectLst/>
              </a:rPr>
              <a:t>    它的任务是：维护软件的正常运行，不断改进软件的性能和质量，为软件的进一步推广应用和更新替换做积极工作。</a:t>
            </a:r>
            <a:r>
              <a:rPr lang="zh-CN" altLang="en-US" sz="2800" b="1" dirty="0">
                <a:effectLst/>
                <a:latin typeface="宋体" panose="02010600030101010101" pitchFamily="2" charset="-122"/>
              </a:rPr>
              <a:t>    </a:t>
            </a:r>
            <a:endParaRPr lang="zh-CN" altLang="en-US" sz="2800" b="1" dirty="0">
              <a:effectLs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60802" name="Rectangle 3"/>
          <p:cNvSpPr>
            <a:spLocks noGrp="1"/>
          </p:cNvSpPr>
          <p:nvPr/>
        </p:nvSpPr>
        <p:spPr>
          <a:xfrm>
            <a:off x="685800" y="833438"/>
            <a:ext cx="7543800" cy="4683125"/>
          </a:xfrm>
          <a:prstGeom prst="rect">
            <a:avLst/>
          </a:prstGeom>
          <a:noFill/>
          <a:ln>
            <a:noFill/>
          </a:ln>
          <a:effectLst/>
        </p:spPr>
        <p:txBody>
          <a:bodyPr vert="horz" wrap="square" lIns="91440" tIns="45720" rIns="91440" bIns="45720" numCol="1" anchor="t" anchorCtr="0" compatLnSpc="1"/>
          <a:lstStyle/>
          <a:p>
            <a:pPr marL="577850" indent="-577850" algn="just">
              <a:lnSpc>
                <a:spcPct val="150000"/>
              </a:lnSpc>
              <a:spcBef>
                <a:spcPct val="0"/>
              </a:spcBef>
              <a:buClrTx/>
              <a:buChar char="•"/>
            </a:pPr>
            <a:r>
              <a:rPr lang="en-US" altLang="zh-CN" sz="2800" b="1" dirty="0">
                <a:effectLst/>
                <a:latin typeface="方正隶变_GBK" panose="02000000000000000000" charset="-122"/>
                <a:ea typeface="方正隶变_GBK" panose="02000000000000000000" charset="-122"/>
              </a:rPr>
              <a:t>4</a:t>
            </a:r>
            <a:r>
              <a:rPr lang="zh-CN" altLang="en-US" sz="2800" b="1" dirty="0">
                <a:effectLst/>
                <a:latin typeface="方正隶变_GBK" panose="02000000000000000000" charset="-122"/>
                <a:ea typeface="方正隶变_GBK" panose="02000000000000000000" charset="-122"/>
              </a:rPr>
              <a:t>）绝大数软件在设计时没有考虑将来的修改。</a:t>
            </a:r>
            <a:endParaRPr lang="zh-CN" altLang="en-US" sz="2800" b="1" dirty="0">
              <a:effectLst/>
              <a:latin typeface="方正隶变_GBK" panose="02000000000000000000" charset="-122"/>
              <a:ea typeface="方正隶变_GBK" panose="02000000000000000000" charset="-122"/>
            </a:endParaRPr>
          </a:p>
          <a:p>
            <a:pPr marL="577850" indent="-577850" algn="just">
              <a:lnSpc>
                <a:spcPct val="150000"/>
              </a:lnSpc>
              <a:spcBef>
                <a:spcPct val="0"/>
              </a:spcBef>
              <a:buClrTx/>
              <a:buChar char="•"/>
            </a:pPr>
            <a:r>
              <a:rPr lang="en-US" altLang="zh-CN" sz="2800" b="1" dirty="0">
                <a:effectLst/>
                <a:latin typeface="方正隶变_GBK" panose="02000000000000000000" charset="-122"/>
                <a:ea typeface="方正隶变_GBK" panose="02000000000000000000" charset="-122"/>
              </a:rPr>
              <a:t>5</a:t>
            </a:r>
            <a:r>
              <a:rPr lang="zh-CN" altLang="en-US" sz="2800" b="1" dirty="0">
                <a:effectLst/>
                <a:latin typeface="方正隶变_GBK" panose="02000000000000000000" charset="-122"/>
                <a:ea typeface="方正隶变_GBK" panose="02000000000000000000" charset="-122"/>
              </a:rPr>
              <a:t>）软件维护不是一项吸引人的工作，因为很多维护工作经常遭受挫折。</a:t>
            </a:r>
            <a:endParaRPr lang="zh-CN" altLang="en-US" sz="28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3</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632868" y="334846"/>
            <a:ext cx="20116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3" name="Rectangle 3"/>
          <p:cNvSpPr>
            <a:spLocks noGrp="1"/>
          </p:cNvSpPr>
          <p:nvPr/>
        </p:nvSpPr>
        <p:spPr>
          <a:xfrm>
            <a:off x="655320" y="1071880"/>
            <a:ext cx="4267200" cy="568325"/>
          </a:xfrm>
          <a:prstGeom prst="rect">
            <a:avLst/>
          </a:prstGeom>
          <a:noFill/>
          <a:ln>
            <a:noFill/>
          </a:ln>
          <a:effectLst/>
        </p:spPr>
        <p:txBody>
          <a:bodyPr vert="horz" wrap="square" lIns="91440" tIns="45720" rIns="91440" bIns="45720" numCol="1" anchor="t" anchorCtr="0" compatLnSpc="1"/>
          <a:lstStyle/>
          <a:p>
            <a:pPr eaLnBrk="1" hangingPunct="1">
              <a:lnSpc>
                <a:spcPct val="90000"/>
              </a:lnSpc>
            </a:pPr>
            <a:r>
              <a:rPr lang="zh-CN" altLang="en-US" sz="3200" b="1" dirty="0">
                <a:effectLst/>
                <a:latin typeface="方正隶变_GBK" panose="02000000000000000000" charset="-122"/>
                <a:ea typeface="方正隶变_GBK" panose="02000000000000000000" charset="-122"/>
              </a:rPr>
              <a:t>1.  维护组织 </a:t>
            </a:r>
            <a:endParaRPr lang="zh-CN" altLang="en-US" sz="3200" b="1" dirty="0">
              <a:effectLst/>
              <a:latin typeface="方正隶变_GBK" panose="02000000000000000000" charset="-122"/>
              <a:ea typeface="方正隶变_GBK" panose="02000000000000000000" charset="-122"/>
            </a:endParaRPr>
          </a:p>
        </p:txBody>
      </p:sp>
      <p:grpSp>
        <p:nvGrpSpPr>
          <p:cNvPr id="4" name="Group 45"/>
          <p:cNvGrpSpPr/>
          <p:nvPr/>
        </p:nvGrpSpPr>
        <p:grpSpPr>
          <a:xfrm>
            <a:off x="1945005" y="1605280"/>
            <a:ext cx="6400800" cy="3921125"/>
            <a:chOff x="884" y="1117"/>
            <a:chExt cx="4032" cy="2470"/>
          </a:xfrm>
        </p:grpSpPr>
        <p:grpSp>
          <p:nvGrpSpPr>
            <p:cNvPr id="5" name="Group 5"/>
            <p:cNvGrpSpPr/>
            <p:nvPr/>
          </p:nvGrpSpPr>
          <p:grpSpPr>
            <a:xfrm>
              <a:off x="2804" y="1738"/>
              <a:ext cx="132" cy="356"/>
              <a:chOff x="3780" y="2220"/>
              <a:chExt cx="180" cy="480"/>
            </a:xfrm>
          </p:grpSpPr>
          <p:sp>
            <p:nvSpPr>
              <p:cNvPr id="6" name="Oval 6"/>
              <p:cNvSpPr/>
              <p:nvPr/>
            </p:nvSpPr>
            <p:spPr>
              <a:xfrm>
                <a:off x="3780" y="2220"/>
                <a:ext cx="180" cy="180"/>
              </a:xfrm>
              <a:prstGeom prst="ellipse">
                <a:avLst/>
              </a:prstGeom>
              <a:noFill/>
              <a:ln w="31750" cap="flat" cmpd="sng">
                <a:solidFill>
                  <a:schemeClr val="tx1"/>
                </a:solidFill>
                <a:prstDash val="solid"/>
                <a:headEnd type="none" w="med" len="med"/>
                <a:tailEnd type="none" w="med" len="med"/>
              </a:ln>
            </p:spPr>
            <p:txBody>
              <a:bodyPr/>
              <a:p>
                <a:endParaRPr lang="zh-CN" altLang="en-US" dirty="0">
                  <a:latin typeface="Arial" panose="020B0604020202020204" pitchFamily="34" charset="0"/>
                </a:endParaRPr>
              </a:p>
            </p:txBody>
          </p:sp>
          <p:sp>
            <p:nvSpPr>
              <p:cNvPr id="7" name="AutoShape 7"/>
              <p:cNvSpPr/>
              <p:nvPr/>
            </p:nvSpPr>
            <p:spPr>
              <a:xfrm>
                <a:off x="3780" y="2388"/>
                <a:ext cx="180" cy="312"/>
              </a:xfrm>
              <a:prstGeom prst="triangle">
                <a:avLst>
                  <a:gd name="adj" fmla="val 50000"/>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grpSp>
        <p:grpSp>
          <p:nvGrpSpPr>
            <p:cNvPr id="8" name="Group 8"/>
            <p:cNvGrpSpPr/>
            <p:nvPr/>
          </p:nvGrpSpPr>
          <p:grpSpPr>
            <a:xfrm>
              <a:off x="2003" y="1736"/>
              <a:ext cx="133" cy="356"/>
              <a:chOff x="3780" y="2220"/>
              <a:chExt cx="180" cy="480"/>
            </a:xfrm>
          </p:grpSpPr>
          <p:sp>
            <p:nvSpPr>
              <p:cNvPr id="9" name="Oval 9"/>
              <p:cNvSpPr/>
              <p:nvPr/>
            </p:nvSpPr>
            <p:spPr>
              <a:xfrm>
                <a:off x="3780" y="2220"/>
                <a:ext cx="180" cy="180"/>
              </a:xfrm>
              <a:prstGeom prst="ellipse">
                <a:avLst/>
              </a:prstGeom>
              <a:noFill/>
              <a:ln w="31750" cap="flat" cmpd="sng">
                <a:solidFill>
                  <a:schemeClr val="tx1"/>
                </a:solidFill>
                <a:prstDash val="solid"/>
                <a:headEnd type="none" w="med" len="med"/>
                <a:tailEnd type="none" w="med" len="med"/>
              </a:ln>
            </p:spPr>
            <p:txBody>
              <a:bodyPr/>
              <a:p>
                <a:endParaRPr lang="zh-CN" altLang="en-US" dirty="0">
                  <a:latin typeface="Arial" panose="020B0604020202020204" pitchFamily="34" charset="0"/>
                </a:endParaRPr>
              </a:p>
            </p:txBody>
          </p:sp>
          <p:sp>
            <p:nvSpPr>
              <p:cNvPr id="10" name="AutoShape 10"/>
              <p:cNvSpPr/>
              <p:nvPr/>
            </p:nvSpPr>
            <p:spPr>
              <a:xfrm>
                <a:off x="3780" y="2388"/>
                <a:ext cx="180" cy="312"/>
              </a:xfrm>
              <a:prstGeom prst="triangle">
                <a:avLst>
                  <a:gd name="adj" fmla="val 50000"/>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grpSp>
        <p:grpSp>
          <p:nvGrpSpPr>
            <p:cNvPr id="11" name="Group 11"/>
            <p:cNvGrpSpPr/>
            <p:nvPr/>
          </p:nvGrpSpPr>
          <p:grpSpPr>
            <a:xfrm>
              <a:off x="2136" y="2412"/>
              <a:ext cx="134" cy="356"/>
              <a:chOff x="3780" y="2220"/>
              <a:chExt cx="180" cy="480"/>
            </a:xfrm>
          </p:grpSpPr>
          <p:sp>
            <p:nvSpPr>
              <p:cNvPr id="12" name="Oval 12"/>
              <p:cNvSpPr/>
              <p:nvPr/>
            </p:nvSpPr>
            <p:spPr>
              <a:xfrm>
                <a:off x="3780" y="2220"/>
                <a:ext cx="180" cy="180"/>
              </a:xfrm>
              <a:prstGeom prst="ellipse">
                <a:avLst/>
              </a:prstGeom>
              <a:noFill/>
              <a:ln w="31750" cap="flat" cmpd="sng">
                <a:solidFill>
                  <a:schemeClr val="tx1"/>
                </a:solidFill>
                <a:prstDash val="solid"/>
                <a:headEnd type="none" w="med" len="med"/>
                <a:tailEnd type="none" w="med" len="med"/>
              </a:ln>
            </p:spPr>
            <p:txBody>
              <a:bodyPr/>
              <a:p>
                <a:endParaRPr lang="zh-CN" altLang="en-US" dirty="0">
                  <a:latin typeface="Arial" panose="020B0604020202020204" pitchFamily="34" charset="0"/>
                </a:endParaRPr>
              </a:p>
            </p:txBody>
          </p:sp>
          <p:sp>
            <p:nvSpPr>
              <p:cNvPr id="13" name="AutoShape 13"/>
              <p:cNvSpPr/>
              <p:nvPr/>
            </p:nvSpPr>
            <p:spPr>
              <a:xfrm>
                <a:off x="3780" y="2388"/>
                <a:ext cx="180" cy="312"/>
              </a:xfrm>
              <a:prstGeom prst="triangle">
                <a:avLst>
                  <a:gd name="adj" fmla="val 50000"/>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grpSp>
        <p:grpSp>
          <p:nvGrpSpPr>
            <p:cNvPr id="14" name="Group 14"/>
            <p:cNvGrpSpPr/>
            <p:nvPr/>
          </p:nvGrpSpPr>
          <p:grpSpPr>
            <a:xfrm>
              <a:off x="2795" y="2386"/>
              <a:ext cx="133" cy="356"/>
              <a:chOff x="3780" y="2220"/>
              <a:chExt cx="180" cy="480"/>
            </a:xfrm>
          </p:grpSpPr>
          <p:sp>
            <p:nvSpPr>
              <p:cNvPr id="15" name="Oval 15"/>
              <p:cNvSpPr/>
              <p:nvPr/>
            </p:nvSpPr>
            <p:spPr>
              <a:xfrm>
                <a:off x="3780" y="2220"/>
                <a:ext cx="180" cy="180"/>
              </a:xfrm>
              <a:prstGeom prst="ellipse">
                <a:avLst/>
              </a:prstGeom>
              <a:noFill/>
              <a:ln w="31750" cap="flat" cmpd="sng">
                <a:solidFill>
                  <a:schemeClr val="tx1"/>
                </a:solidFill>
                <a:prstDash val="solid"/>
                <a:headEnd type="none" w="med" len="med"/>
                <a:tailEnd type="none" w="med" len="med"/>
              </a:ln>
            </p:spPr>
            <p:txBody>
              <a:bodyPr/>
              <a:p>
                <a:endParaRPr lang="zh-CN" altLang="en-US" dirty="0">
                  <a:latin typeface="Arial" panose="020B0604020202020204" pitchFamily="34" charset="0"/>
                </a:endParaRPr>
              </a:p>
            </p:txBody>
          </p:sp>
          <p:sp>
            <p:nvSpPr>
              <p:cNvPr id="16" name="AutoShape 16"/>
              <p:cNvSpPr/>
              <p:nvPr/>
            </p:nvSpPr>
            <p:spPr>
              <a:xfrm>
                <a:off x="3780" y="2388"/>
                <a:ext cx="180" cy="312"/>
              </a:xfrm>
              <a:prstGeom prst="triangle">
                <a:avLst>
                  <a:gd name="adj" fmla="val 50000"/>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grpSp>
        <p:grpSp>
          <p:nvGrpSpPr>
            <p:cNvPr id="17" name="Group 17"/>
            <p:cNvGrpSpPr/>
            <p:nvPr/>
          </p:nvGrpSpPr>
          <p:grpSpPr>
            <a:xfrm>
              <a:off x="3461" y="2397"/>
              <a:ext cx="134" cy="356"/>
              <a:chOff x="3780" y="2220"/>
              <a:chExt cx="180" cy="480"/>
            </a:xfrm>
          </p:grpSpPr>
          <p:sp>
            <p:nvSpPr>
              <p:cNvPr id="18" name="Oval 18"/>
              <p:cNvSpPr/>
              <p:nvPr/>
            </p:nvSpPr>
            <p:spPr>
              <a:xfrm>
                <a:off x="3780" y="2220"/>
                <a:ext cx="180" cy="180"/>
              </a:xfrm>
              <a:prstGeom prst="ellipse">
                <a:avLst/>
              </a:prstGeom>
              <a:noFill/>
              <a:ln w="31750" cap="flat" cmpd="sng">
                <a:solidFill>
                  <a:schemeClr val="tx1"/>
                </a:solidFill>
                <a:prstDash val="solid"/>
                <a:headEnd type="none" w="med" len="med"/>
                <a:tailEnd type="none" w="med" len="med"/>
              </a:ln>
            </p:spPr>
            <p:txBody>
              <a:bodyPr/>
              <a:p>
                <a:endParaRPr lang="zh-CN" altLang="en-US" dirty="0">
                  <a:latin typeface="Arial" panose="020B0604020202020204" pitchFamily="34" charset="0"/>
                </a:endParaRPr>
              </a:p>
            </p:txBody>
          </p:sp>
          <p:sp>
            <p:nvSpPr>
              <p:cNvPr id="19" name="AutoShape 19"/>
              <p:cNvSpPr/>
              <p:nvPr/>
            </p:nvSpPr>
            <p:spPr>
              <a:xfrm>
                <a:off x="3780" y="2388"/>
                <a:ext cx="180" cy="312"/>
              </a:xfrm>
              <a:prstGeom prst="triangle">
                <a:avLst>
                  <a:gd name="adj" fmla="val 50000"/>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grpSp>
        <p:sp>
          <p:nvSpPr>
            <p:cNvPr id="20" name="Rectangle 20"/>
            <p:cNvSpPr/>
            <p:nvPr/>
          </p:nvSpPr>
          <p:spPr>
            <a:xfrm>
              <a:off x="1870" y="3009"/>
              <a:ext cx="187" cy="187"/>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1" name="Rectangle 21"/>
            <p:cNvSpPr/>
            <p:nvPr/>
          </p:nvSpPr>
          <p:spPr>
            <a:xfrm>
              <a:off x="2626" y="2990"/>
              <a:ext cx="187" cy="188"/>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2" name="Rectangle 22"/>
            <p:cNvSpPr/>
            <p:nvPr/>
          </p:nvSpPr>
          <p:spPr>
            <a:xfrm>
              <a:off x="2332" y="3000"/>
              <a:ext cx="187" cy="187"/>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3" name="Rectangle 23"/>
            <p:cNvSpPr/>
            <p:nvPr/>
          </p:nvSpPr>
          <p:spPr>
            <a:xfrm>
              <a:off x="2910" y="2990"/>
              <a:ext cx="187" cy="188"/>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4" name="Rectangle 24"/>
            <p:cNvSpPr/>
            <p:nvPr/>
          </p:nvSpPr>
          <p:spPr>
            <a:xfrm>
              <a:off x="3292" y="2990"/>
              <a:ext cx="187" cy="188"/>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5" name="Rectangle 25"/>
            <p:cNvSpPr/>
            <p:nvPr/>
          </p:nvSpPr>
          <p:spPr>
            <a:xfrm>
              <a:off x="3569" y="2981"/>
              <a:ext cx="186" cy="188"/>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6" name="Line 26"/>
            <p:cNvSpPr/>
            <p:nvPr/>
          </p:nvSpPr>
          <p:spPr>
            <a:xfrm>
              <a:off x="2163" y="1932"/>
              <a:ext cx="613" cy="0"/>
            </a:xfrm>
            <a:prstGeom prst="line">
              <a:avLst/>
            </a:prstGeom>
            <a:ln w="31750" cap="flat" cmpd="sng">
              <a:solidFill>
                <a:schemeClr val="tx1"/>
              </a:solidFill>
              <a:prstDash val="solid"/>
              <a:headEnd type="none" w="med" len="med"/>
              <a:tailEnd type="none" w="med" len="med"/>
            </a:ln>
          </p:spPr>
        </p:sp>
        <p:sp>
          <p:nvSpPr>
            <p:cNvPr id="27" name="Line 27"/>
            <p:cNvSpPr/>
            <p:nvPr/>
          </p:nvSpPr>
          <p:spPr>
            <a:xfrm>
              <a:off x="2866" y="2136"/>
              <a:ext cx="0" cy="223"/>
            </a:xfrm>
            <a:prstGeom prst="line">
              <a:avLst/>
            </a:prstGeom>
            <a:ln w="31750" cap="flat" cmpd="sng">
              <a:solidFill>
                <a:schemeClr val="tx1"/>
              </a:solidFill>
              <a:prstDash val="solid"/>
              <a:headEnd type="none" w="med" len="med"/>
              <a:tailEnd type="none" w="med" len="med"/>
            </a:ln>
          </p:spPr>
        </p:sp>
        <p:sp>
          <p:nvSpPr>
            <p:cNvPr id="28" name="Line 28"/>
            <p:cNvSpPr/>
            <p:nvPr/>
          </p:nvSpPr>
          <p:spPr>
            <a:xfrm flipH="1">
              <a:off x="2288" y="2118"/>
              <a:ext cx="471" cy="321"/>
            </a:xfrm>
            <a:prstGeom prst="line">
              <a:avLst/>
            </a:prstGeom>
            <a:ln w="31750" cap="flat" cmpd="sng">
              <a:solidFill>
                <a:schemeClr val="tx1"/>
              </a:solidFill>
              <a:prstDash val="solid"/>
              <a:headEnd type="none" w="med" len="med"/>
              <a:tailEnd type="none" w="med" len="med"/>
            </a:ln>
          </p:spPr>
        </p:sp>
        <p:sp>
          <p:nvSpPr>
            <p:cNvPr id="29" name="Line 29"/>
            <p:cNvSpPr/>
            <p:nvPr/>
          </p:nvSpPr>
          <p:spPr>
            <a:xfrm>
              <a:off x="2982" y="2110"/>
              <a:ext cx="479" cy="311"/>
            </a:xfrm>
            <a:prstGeom prst="line">
              <a:avLst/>
            </a:prstGeom>
            <a:ln w="31750" cap="flat" cmpd="sng">
              <a:solidFill>
                <a:schemeClr val="tx1"/>
              </a:solidFill>
              <a:prstDash val="solid"/>
              <a:headEnd type="none" w="med" len="med"/>
              <a:tailEnd type="none" w="med" len="med"/>
            </a:ln>
          </p:spPr>
        </p:sp>
        <p:sp>
          <p:nvSpPr>
            <p:cNvPr id="30" name="Text Box 30"/>
            <p:cNvSpPr txBox="1"/>
            <p:nvPr/>
          </p:nvSpPr>
          <p:spPr>
            <a:xfrm>
              <a:off x="2098" y="2915"/>
              <a:ext cx="400" cy="232"/>
            </a:xfrm>
            <a:prstGeom prst="rect">
              <a:avLst/>
            </a:prstGeom>
            <a:noFill/>
            <a:ln w="31750">
              <a:noFill/>
            </a:ln>
          </p:spPr>
          <p:txBody>
            <a:bodyPr lIns="0" tIns="0" rIns="0" bIns="0"/>
            <a:p>
              <a:pPr algn="just" eaLnBrk="0" hangingPunct="0"/>
              <a:r>
                <a:rPr lang="zh-CN" altLang="en-US" sz="2400" b="1" dirty="0">
                  <a:latin typeface="Times New Roman" panose="02020603050405020304" pitchFamily="18" charset="0"/>
                  <a:ea typeface="楷体_GB2312" pitchFamily="49" charset="-122"/>
                </a:rPr>
                <a:t>…</a:t>
              </a:r>
              <a:endParaRPr lang="zh-CN" altLang="en-US" sz="2400" b="1" dirty="0">
                <a:latin typeface="Times New Roman" panose="02020603050405020304" pitchFamily="18" charset="0"/>
                <a:ea typeface="楷体_GB2312" pitchFamily="49" charset="-122"/>
              </a:endParaRPr>
            </a:p>
          </p:txBody>
        </p:sp>
        <p:sp>
          <p:nvSpPr>
            <p:cNvPr id="31" name="Line 31"/>
            <p:cNvSpPr/>
            <p:nvPr/>
          </p:nvSpPr>
          <p:spPr>
            <a:xfrm flipH="1">
              <a:off x="2705" y="2777"/>
              <a:ext cx="99" cy="196"/>
            </a:xfrm>
            <a:prstGeom prst="line">
              <a:avLst/>
            </a:prstGeom>
            <a:ln w="31750" cap="flat" cmpd="sng">
              <a:solidFill>
                <a:schemeClr val="tx1"/>
              </a:solidFill>
              <a:prstDash val="solid"/>
              <a:headEnd type="none" w="med" len="med"/>
              <a:tailEnd type="none" w="med" len="med"/>
            </a:ln>
          </p:spPr>
        </p:sp>
        <p:sp>
          <p:nvSpPr>
            <p:cNvPr id="32" name="Line 32"/>
            <p:cNvSpPr/>
            <p:nvPr/>
          </p:nvSpPr>
          <p:spPr>
            <a:xfrm>
              <a:off x="2892" y="2777"/>
              <a:ext cx="99" cy="187"/>
            </a:xfrm>
            <a:prstGeom prst="line">
              <a:avLst/>
            </a:prstGeom>
            <a:ln w="31750" cap="flat" cmpd="sng">
              <a:solidFill>
                <a:schemeClr val="tx1"/>
              </a:solidFill>
              <a:prstDash val="solid"/>
              <a:headEnd type="none" w="med" len="med"/>
              <a:tailEnd type="none" w="med" len="med"/>
            </a:ln>
          </p:spPr>
        </p:sp>
        <p:sp>
          <p:nvSpPr>
            <p:cNvPr id="33" name="Line 33"/>
            <p:cNvSpPr/>
            <p:nvPr/>
          </p:nvSpPr>
          <p:spPr>
            <a:xfrm flipH="1">
              <a:off x="3364" y="2777"/>
              <a:ext cx="106" cy="196"/>
            </a:xfrm>
            <a:prstGeom prst="line">
              <a:avLst/>
            </a:prstGeom>
            <a:ln w="31750" cap="flat" cmpd="sng">
              <a:solidFill>
                <a:schemeClr val="tx1"/>
              </a:solidFill>
              <a:prstDash val="solid"/>
              <a:headEnd type="none" w="med" len="med"/>
              <a:tailEnd type="none" w="med" len="med"/>
            </a:ln>
          </p:spPr>
        </p:sp>
        <p:sp>
          <p:nvSpPr>
            <p:cNvPr id="34" name="Line 34"/>
            <p:cNvSpPr/>
            <p:nvPr/>
          </p:nvSpPr>
          <p:spPr>
            <a:xfrm>
              <a:off x="3569" y="2777"/>
              <a:ext cx="123" cy="187"/>
            </a:xfrm>
            <a:prstGeom prst="line">
              <a:avLst/>
            </a:prstGeom>
            <a:ln w="31750" cap="flat" cmpd="sng">
              <a:solidFill>
                <a:schemeClr val="tx1"/>
              </a:solidFill>
              <a:prstDash val="solid"/>
              <a:headEnd type="none" w="med" len="med"/>
              <a:tailEnd type="none" w="med" len="med"/>
            </a:ln>
          </p:spPr>
        </p:sp>
        <p:sp>
          <p:nvSpPr>
            <p:cNvPr id="35" name="Line 35"/>
            <p:cNvSpPr/>
            <p:nvPr/>
          </p:nvSpPr>
          <p:spPr>
            <a:xfrm flipH="1">
              <a:off x="1994" y="2795"/>
              <a:ext cx="169" cy="186"/>
            </a:xfrm>
            <a:prstGeom prst="line">
              <a:avLst/>
            </a:prstGeom>
            <a:ln w="31750" cap="flat" cmpd="sng">
              <a:solidFill>
                <a:schemeClr val="tx1"/>
              </a:solidFill>
              <a:prstDash val="solid"/>
              <a:headEnd type="none" w="med" len="med"/>
              <a:tailEnd type="none" w="med" len="med"/>
            </a:ln>
          </p:spPr>
        </p:sp>
        <p:sp>
          <p:nvSpPr>
            <p:cNvPr id="38" name="Line 36"/>
            <p:cNvSpPr/>
            <p:nvPr/>
          </p:nvSpPr>
          <p:spPr>
            <a:xfrm>
              <a:off x="2243" y="2795"/>
              <a:ext cx="187" cy="178"/>
            </a:xfrm>
            <a:prstGeom prst="line">
              <a:avLst/>
            </a:prstGeom>
            <a:ln w="31750" cap="flat" cmpd="sng">
              <a:solidFill>
                <a:schemeClr val="tx1"/>
              </a:solidFill>
              <a:prstDash val="solid"/>
              <a:headEnd type="none" w="med" len="med"/>
              <a:tailEnd type="none" w="med" len="med"/>
            </a:ln>
          </p:spPr>
        </p:sp>
        <p:sp>
          <p:nvSpPr>
            <p:cNvPr id="43" name="Text Box 37"/>
            <p:cNvSpPr txBox="1"/>
            <p:nvPr/>
          </p:nvSpPr>
          <p:spPr>
            <a:xfrm>
              <a:off x="3198" y="1117"/>
              <a:ext cx="1584" cy="453"/>
            </a:xfrm>
            <a:prstGeom prst="rect">
              <a:avLst/>
            </a:prstGeom>
            <a:noFill/>
            <a:ln w="31750">
              <a:noFill/>
            </a:ln>
          </p:spPr>
          <p:txBody>
            <a:bodyPr lIns="0" tIns="0" rIns="0" bIns="0"/>
            <a:p>
              <a:pPr algn="ctr" eaLnBrk="0" hangingPunct="0"/>
              <a:r>
                <a:rPr lang="zh-CN" altLang="en-US" sz="2400" b="1" dirty="0">
                  <a:latin typeface="Times New Roman" panose="02020603050405020304" pitchFamily="18" charset="0"/>
                  <a:ea typeface="楷体_GB2312" pitchFamily="49" charset="-122"/>
                </a:rPr>
                <a:t>维护要求</a:t>
              </a:r>
              <a:endParaRPr lang="zh-CN" altLang="en-US" sz="2400" b="1" dirty="0">
                <a:latin typeface="Times New Roman" panose="02020603050405020304" pitchFamily="18" charset="0"/>
                <a:ea typeface="楷体_GB2312" pitchFamily="49" charset="-122"/>
              </a:endParaRPr>
            </a:p>
            <a:p>
              <a:pPr algn="ctr" eaLnBrk="0" hangingPunct="0"/>
              <a:r>
                <a:rPr lang="zh-CN" altLang="en-US" sz="2400" b="1" dirty="0">
                  <a:latin typeface="Times New Roman" panose="02020603050405020304" pitchFamily="18" charset="0"/>
                  <a:ea typeface="楷体_GB2312" pitchFamily="49" charset="-122"/>
                </a:rPr>
                <a:t>（软件问题报告）</a:t>
              </a:r>
              <a:endParaRPr lang="zh-CN" altLang="en-US" sz="2400" b="1" dirty="0">
                <a:latin typeface="Times New Roman" panose="02020603050405020304" pitchFamily="18" charset="0"/>
                <a:ea typeface="楷体_GB2312" pitchFamily="49" charset="-122"/>
              </a:endParaRPr>
            </a:p>
          </p:txBody>
        </p:sp>
        <p:sp>
          <p:nvSpPr>
            <p:cNvPr id="44" name="AutoShape 38"/>
            <p:cNvSpPr/>
            <p:nvPr/>
          </p:nvSpPr>
          <p:spPr>
            <a:xfrm rot="-2400000">
              <a:off x="2974" y="1577"/>
              <a:ext cx="347" cy="116"/>
            </a:xfrm>
            <a:prstGeom prst="leftArrow">
              <a:avLst>
                <a:gd name="adj1" fmla="val 50000"/>
                <a:gd name="adj2" fmla="val 74784"/>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45" name="Text Box 39"/>
            <p:cNvSpPr txBox="1"/>
            <p:nvPr/>
          </p:nvSpPr>
          <p:spPr>
            <a:xfrm>
              <a:off x="3059" y="1813"/>
              <a:ext cx="1149" cy="231"/>
            </a:xfrm>
            <a:prstGeom prst="rect">
              <a:avLst/>
            </a:prstGeom>
            <a:noFill/>
            <a:ln w="31750">
              <a:noFill/>
            </a:ln>
          </p:spPr>
          <p:txBody>
            <a:bodyPr lIns="0" tIns="0" rIns="0" bIns="0"/>
            <a:p>
              <a:pPr algn="just" eaLnBrk="0" hangingPunct="0"/>
              <a:r>
                <a:rPr lang="zh-CN" altLang="en-US" sz="2400" b="1" dirty="0">
                  <a:latin typeface="Times New Roman" panose="02020603050405020304" pitchFamily="18" charset="0"/>
                  <a:ea typeface="楷体_GB2312" pitchFamily="49" charset="-122"/>
                </a:rPr>
                <a:t>维护管理员</a:t>
              </a:r>
              <a:endParaRPr lang="zh-CN" altLang="en-US" sz="2400" b="1" dirty="0">
                <a:latin typeface="Times New Roman" panose="02020603050405020304" pitchFamily="18" charset="0"/>
                <a:ea typeface="楷体_GB2312" pitchFamily="49" charset="-122"/>
              </a:endParaRPr>
            </a:p>
          </p:txBody>
        </p:sp>
        <p:sp>
          <p:nvSpPr>
            <p:cNvPr id="46" name="Text Box 40"/>
            <p:cNvSpPr txBox="1"/>
            <p:nvPr/>
          </p:nvSpPr>
          <p:spPr>
            <a:xfrm>
              <a:off x="3666" y="2430"/>
              <a:ext cx="1250" cy="232"/>
            </a:xfrm>
            <a:prstGeom prst="rect">
              <a:avLst/>
            </a:prstGeom>
            <a:noFill/>
            <a:ln w="31750">
              <a:noFill/>
            </a:ln>
          </p:spPr>
          <p:txBody>
            <a:bodyPr lIns="0" tIns="0" rIns="0" bIns="0"/>
            <a:p>
              <a:pPr algn="just" eaLnBrk="0" hangingPunct="0"/>
              <a:r>
                <a:rPr lang="zh-CN" altLang="en-US" sz="2400" b="1" dirty="0">
                  <a:latin typeface="Times New Roman" panose="02020603050405020304" pitchFamily="18" charset="0"/>
                  <a:ea typeface="楷体_GB2312" pitchFamily="49" charset="-122"/>
                </a:rPr>
                <a:t>系统管理员</a:t>
              </a:r>
              <a:endParaRPr lang="zh-CN" altLang="en-US" sz="2400" b="1" dirty="0">
                <a:latin typeface="Times New Roman" panose="02020603050405020304" pitchFamily="18" charset="0"/>
                <a:ea typeface="楷体_GB2312" pitchFamily="49" charset="-122"/>
              </a:endParaRPr>
            </a:p>
          </p:txBody>
        </p:sp>
        <p:sp>
          <p:nvSpPr>
            <p:cNvPr id="47" name="Text Box 41"/>
            <p:cNvSpPr txBox="1"/>
            <p:nvPr/>
          </p:nvSpPr>
          <p:spPr>
            <a:xfrm>
              <a:off x="3817" y="2981"/>
              <a:ext cx="934" cy="232"/>
            </a:xfrm>
            <a:prstGeom prst="rect">
              <a:avLst/>
            </a:prstGeom>
            <a:noFill/>
            <a:ln w="31750">
              <a:noFill/>
            </a:ln>
          </p:spPr>
          <p:txBody>
            <a:bodyPr lIns="0" tIns="0" rIns="0" bIns="0"/>
            <a:p>
              <a:pPr algn="just" eaLnBrk="0" hangingPunct="0"/>
              <a:r>
                <a:rPr lang="zh-CN" altLang="en-US" sz="2400" b="1" dirty="0">
                  <a:latin typeface="Times New Roman" panose="02020603050405020304" pitchFamily="18" charset="0"/>
                  <a:ea typeface="楷体_GB2312" pitchFamily="49" charset="-122"/>
                </a:rPr>
                <a:t>软件系统</a:t>
              </a:r>
              <a:endParaRPr lang="zh-CN" altLang="en-US" sz="2400" b="1" dirty="0">
                <a:latin typeface="Times New Roman" panose="02020603050405020304" pitchFamily="18" charset="0"/>
                <a:ea typeface="楷体_GB2312" pitchFamily="49" charset="-122"/>
              </a:endParaRPr>
            </a:p>
          </p:txBody>
        </p:sp>
        <p:sp>
          <p:nvSpPr>
            <p:cNvPr id="48" name="Text Box 42"/>
            <p:cNvSpPr txBox="1"/>
            <p:nvPr/>
          </p:nvSpPr>
          <p:spPr>
            <a:xfrm>
              <a:off x="884" y="1852"/>
              <a:ext cx="1252" cy="231"/>
            </a:xfrm>
            <a:prstGeom prst="rect">
              <a:avLst/>
            </a:prstGeom>
            <a:noFill/>
            <a:ln w="31750">
              <a:noFill/>
            </a:ln>
          </p:spPr>
          <p:txBody>
            <a:bodyPr lIns="0" tIns="0" rIns="0" bIns="0"/>
            <a:p>
              <a:pPr algn="just" eaLnBrk="0" hangingPunct="0"/>
              <a:r>
                <a:rPr lang="zh-CN" altLang="en-US" sz="2400" b="1" dirty="0">
                  <a:latin typeface="Times New Roman" panose="02020603050405020304" pitchFamily="18" charset="0"/>
                  <a:ea typeface="楷体_GB2312" pitchFamily="49" charset="-122"/>
                </a:rPr>
                <a:t>变化授权人</a:t>
              </a:r>
              <a:endParaRPr lang="zh-CN" altLang="en-US" sz="2400" b="1" dirty="0">
                <a:latin typeface="Times New Roman" panose="02020603050405020304" pitchFamily="18" charset="0"/>
                <a:ea typeface="楷体_GB2312" pitchFamily="49" charset="-122"/>
              </a:endParaRPr>
            </a:p>
          </p:txBody>
        </p:sp>
        <p:sp>
          <p:nvSpPr>
            <p:cNvPr id="52" name="Text Box 43"/>
            <p:cNvSpPr txBox="1"/>
            <p:nvPr/>
          </p:nvSpPr>
          <p:spPr>
            <a:xfrm>
              <a:off x="2003" y="3356"/>
              <a:ext cx="1735" cy="231"/>
            </a:xfrm>
            <a:prstGeom prst="rect">
              <a:avLst/>
            </a:prstGeom>
            <a:noFill/>
            <a:ln w="31750">
              <a:noFill/>
            </a:ln>
          </p:spPr>
          <p:txBody>
            <a:bodyPr lIns="0" tIns="0" rIns="0" bIns="0"/>
            <a:p>
              <a:pPr algn="ctr" eaLnBrk="0" hangingPunct="0"/>
              <a:r>
                <a:rPr lang="zh-CN" altLang="en-US" sz="2400" b="1" dirty="0">
                  <a:latin typeface="Times New Roman" panose="02020603050405020304" pitchFamily="18" charset="0"/>
                  <a:ea typeface="楷体_GB2312" pitchFamily="49" charset="-122"/>
                </a:rPr>
                <a:t>图</a:t>
              </a:r>
              <a:r>
                <a:rPr lang="en-US" altLang="zh-CN" sz="2400" b="1" dirty="0">
                  <a:latin typeface="Times New Roman" panose="02020603050405020304" pitchFamily="18" charset="0"/>
                  <a:ea typeface="楷体_GB2312" pitchFamily="49" charset="-122"/>
                </a:rPr>
                <a:t>8.1 </a:t>
              </a:r>
              <a:r>
                <a:rPr lang="zh-CN" altLang="en-US" sz="2400" b="1" dirty="0">
                  <a:latin typeface="Times New Roman" panose="02020603050405020304" pitchFamily="18" charset="0"/>
                  <a:ea typeface="楷体_GB2312" pitchFamily="49" charset="-122"/>
                </a:rPr>
                <a:t>维护组织</a:t>
              </a:r>
              <a:endParaRPr lang="zh-CN" altLang="en-US" sz="2400" b="1" dirty="0">
                <a:latin typeface="Times New Roman" panose="02020603050405020304" pitchFamily="18" charset="0"/>
                <a:ea typeface="楷体_GB2312" pitchFamily="49" charset="-122"/>
              </a:endParaRPr>
            </a:p>
          </p:txBody>
        </p:sp>
      </p:gr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3</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632868" y="334846"/>
            <a:ext cx="20116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62850" name="Rectangle 3"/>
          <p:cNvSpPr>
            <a:spLocks noGrp="1"/>
          </p:cNvSpPr>
          <p:nvPr/>
        </p:nvSpPr>
        <p:spPr>
          <a:xfrm>
            <a:off x="539750" y="1566863"/>
            <a:ext cx="8424863" cy="4454525"/>
          </a:xfrm>
          <a:prstGeom prst="rect">
            <a:avLst/>
          </a:prstGeom>
          <a:noFill/>
          <a:ln>
            <a:noFill/>
          </a:ln>
          <a:effectLst/>
        </p:spPr>
        <p:txBody>
          <a:bodyPr vert="horz" wrap="square" lIns="0" tIns="45720" rIns="0" bIns="45720" numCol="1" anchor="t" anchorCtr="0" compatLnSpc="1"/>
          <a:lstStyle/>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根据软件问题报告（维护要求），作出的软件修改报告包含的信息主要有：</a:t>
            </a:r>
            <a:endParaRPr lang="zh-CN" altLang="en-US" sz="28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1）满足维护要求表中提出的要求所需要的工作量；</a:t>
            </a:r>
            <a:endParaRPr lang="zh-CN" altLang="en-US" sz="28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2）维护要求的性质；</a:t>
            </a:r>
            <a:endParaRPr lang="zh-CN" altLang="en-US" sz="28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3）这项要求的优先次序；</a:t>
            </a:r>
            <a:endParaRPr lang="zh-CN" altLang="en-US" sz="28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4）与修改有关的事后数据（如测试数据等）。</a:t>
            </a:r>
            <a:endParaRPr lang="zh-CN" altLang="en-US" sz="2800" b="1" dirty="0">
              <a:effectLst/>
              <a:latin typeface="方正隶变_GBK" panose="02000000000000000000" charset="-122"/>
              <a:ea typeface="方正隶变_GBK" panose="02000000000000000000" charset="-122"/>
            </a:endParaRPr>
          </a:p>
        </p:txBody>
      </p:sp>
      <p:sp>
        <p:nvSpPr>
          <p:cNvPr id="462851" name="Rectangle 4"/>
          <p:cNvSpPr/>
          <p:nvPr/>
        </p:nvSpPr>
        <p:spPr>
          <a:xfrm>
            <a:off x="508000" y="904875"/>
            <a:ext cx="3200400" cy="579438"/>
          </a:xfrm>
          <a:prstGeom prst="rect">
            <a:avLst/>
          </a:prstGeom>
          <a:noFill/>
          <a:ln w="12700">
            <a:noFill/>
          </a:ln>
        </p:spPr>
        <p:txBody>
          <a:bodyPr>
            <a:spAutoFit/>
          </a:bodyPr>
          <a:p>
            <a:r>
              <a:rPr lang="zh-CN" altLang="en-US" sz="3200" b="1" dirty="0">
                <a:latin typeface="方正隶变_GBK" panose="02000000000000000000" charset="-122"/>
                <a:ea typeface="方正隶变_GBK" panose="02000000000000000000" charset="-122"/>
              </a:rPr>
              <a:t>2.  维护报告 </a:t>
            </a:r>
            <a:endParaRPr lang="zh-CN" altLang="en-US" sz="32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3</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632868" y="334846"/>
            <a:ext cx="20116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63874" name="Rectangle 2"/>
          <p:cNvSpPr>
            <a:spLocks noGrp="1"/>
          </p:cNvSpPr>
          <p:nvPr/>
        </p:nvSpPr>
        <p:spPr>
          <a:xfrm>
            <a:off x="762000" y="844550"/>
            <a:ext cx="4343400" cy="568325"/>
          </a:xfrm>
          <a:prstGeom prst="rect">
            <a:avLst/>
          </a:prstGeom>
          <a:noFill/>
          <a:ln>
            <a:noFill/>
          </a:ln>
          <a:effectLst/>
        </p:spPr>
        <p:txBody>
          <a:bodyPr vert="horz" wrap="square" lIns="91440" tIns="45720" rIns="91440" bIns="45720" numCol="1" anchor="t" anchorCtr="0" compatLnSpc="1"/>
          <a:lstStyle/>
          <a:p>
            <a:pPr eaLnBrk="1" hangingPunct="1">
              <a:lnSpc>
                <a:spcPct val="90000"/>
              </a:lnSpc>
            </a:pPr>
            <a:r>
              <a:rPr lang="zh-CN" altLang="en-US" sz="2800" b="1" dirty="0">
                <a:effectLst/>
                <a:latin typeface="方正隶变_GBK" panose="02000000000000000000" charset="-122"/>
                <a:ea typeface="方正隶变_GBK" panose="02000000000000000000" charset="-122"/>
              </a:rPr>
              <a:t>3.  维护的事件流 </a:t>
            </a:r>
            <a:endParaRPr lang="zh-CN" altLang="en-US" sz="2800" b="1" dirty="0">
              <a:effectLst/>
              <a:latin typeface="方正隶变_GBK" panose="02000000000000000000" charset="-122"/>
              <a:ea typeface="方正隶变_GBK" panose="02000000000000000000" charset="-122"/>
            </a:endParaRPr>
          </a:p>
        </p:txBody>
      </p:sp>
      <p:grpSp>
        <p:nvGrpSpPr>
          <p:cNvPr id="463875" name="Group 48"/>
          <p:cNvGrpSpPr/>
          <p:nvPr/>
        </p:nvGrpSpPr>
        <p:grpSpPr>
          <a:xfrm>
            <a:off x="944563" y="1412875"/>
            <a:ext cx="7443787" cy="5040313"/>
            <a:chOff x="595" y="768"/>
            <a:chExt cx="4685" cy="3264"/>
          </a:xfrm>
        </p:grpSpPr>
        <p:sp>
          <p:nvSpPr>
            <p:cNvPr id="463876" name="Oval 4"/>
            <p:cNvSpPr/>
            <p:nvPr/>
          </p:nvSpPr>
          <p:spPr>
            <a:xfrm>
              <a:off x="713" y="1082"/>
              <a:ext cx="707"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类型</a:t>
              </a:r>
              <a:endParaRPr lang="zh-CN" altLang="en-US" sz="2000" b="1" dirty="0">
                <a:latin typeface="Times New Roman" panose="02020603050405020304" pitchFamily="18" charset="0"/>
                <a:ea typeface="楷体_GB2312" pitchFamily="49" charset="-122"/>
              </a:endParaRPr>
            </a:p>
          </p:txBody>
        </p:sp>
        <p:sp>
          <p:nvSpPr>
            <p:cNvPr id="463877" name="Oval 5"/>
            <p:cNvSpPr/>
            <p:nvPr/>
          </p:nvSpPr>
          <p:spPr>
            <a:xfrm>
              <a:off x="3071" y="873"/>
              <a:ext cx="707"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开始分析问题</a:t>
              </a:r>
              <a:endParaRPr lang="zh-CN" altLang="en-US" sz="2000" b="1" dirty="0">
                <a:latin typeface="Times New Roman" panose="02020603050405020304" pitchFamily="18" charset="0"/>
                <a:ea typeface="楷体_GB2312" pitchFamily="49" charset="-122"/>
              </a:endParaRPr>
            </a:p>
          </p:txBody>
        </p:sp>
        <p:sp>
          <p:nvSpPr>
            <p:cNvPr id="463878" name="Oval 6"/>
            <p:cNvSpPr/>
            <p:nvPr/>
          </p:nvSpPr>
          <p:spPr>
            <a:xfrm>
              <a:off x="1302" y="2022"/>
              <a:ext cx="708" cy="724"/>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评价优先度</a:t>
              </a:r>
              <a:endParaRPr lang="zh-CN" altLang="en-US" sz="2000" b="1" dirty="0">
                <a:latin typeface="Times New Roman" panose="02020603050405020304" pitchFamily="18" charset="0"/>
                <a:ea typeface="楷体_GB2312" pitchFamily="49" charset="-122"/>
              </a:endParaRPr>
            </a:p>
          </p:txBody>
        </p:sp>
        <p:sp>
          <p:nvSpPr>
            <p:cNvPr id="463879" name="Oval 7"/>
            <p:cNvSpPr/>
            <p:nvPr/>
          </p:nvSpPr>
          <p:spPr>
            <a:xfrm>
              <a:off x="2497" y="1709"/>
              <a:ext cx="708"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计划改正进度</a:t>
              </a:r>
              <a:endParaRPr lang="zh-CN" altLang="en-US" sz="2000" b="1" dirty="0">
                <a:latin typeface="Times New Roman" panose="02020603050405020304" pitchFamily="18" charset="0"/>
                <a:ea typeface="楷体_GB2312" pitchFamily="49" charset="-122"/>
              </a:endParaRPr>
            </a:p>
          </p:txBody>
        </p:sp>
        <p:sp>
          <p:nvSpPr>
            <p:cNvPr id="463880" name="Oval 8"/>
            <p:cNvSpPr/>
            <p:nvPr/>
          </p:nvSpPr>
          <p:spPr>
            <a:xfrm>
              <a:off x="2128" y="2963"/>
              <a:ext cx="707"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开始分析</a:t>
              </a:r>
              <a:endParaRPr lang="zh-CN" altLang="en-US" sz="2000" b="1" dirty="0">
                <a:latin typeface="Times New Roman" panose="02020603050405020304" pitchFamily="18" charset="0"/>
                <a:ea typeface="楷体_GB2312" pitchFamily="49" charset="-122"/>
              </a:endParaRPr>
            </a:p>
          </p:txBody>
        </p:sp>
        <p:sp>
          <p:nvSpPr>
            <p:cNvPr id="463881" name="Oval 9"/>
            <p:cNvSpPr/>
            <p:nvPr/>
          </p:nvSpPr>
          <p:spPr>
            <a:xfrm>
              <a:off x="3543" y="2022"/>
              <a:ext cx="707" cy="724"/>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维护任务</a:t>
              </a:r>
              <a:endParaRPr lang="zh-CN" altLang="en-US" sz="2000" b="1" dirty="0">
                <a:latin typeface="Times New Roman" panose="02020603050405020304" pitchFamily="18" charset="0"/>
                <a:ea typeface="楷体_GB2312" pitchFamily="49" charset="-122"/>
              </a:endParaRPr>
            </a:p>
          </p:txBody>
        </p:sp>
        <p:sp>
          <p:nvSpPr>
            <p:cNvPr id="463882" name="Oval 10"/>
            <p:cNvSpPr/>
            <p:nvPr/>
          </p:nvSpPr>
          <p:spPr>
            <a:xfrm>
              <a:off x="4368" y="2754"/>
              <a:ext cx="707"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复审</a:t>
              </a:r>
              <a:endParaRPr lang="zh-CN" altLang="en-US" sz="2000" b="1" dirty="0">
                <a:latin typeface="Times New Roman" panose="02020603050405020304" pitchFamily="18" charset="0"/>
                <a:ea typeface="楷体_GB2312" pitchFamily="49" charset="-122"/>
              </a:endParaRPr>
            </a:p>
          </p:txBody>
        </p:sp>
        <p:sp>
          <p:nvSpPr>
            <p:cNvPr id="463883" name="Oval 11"/>
            <p:cNvSpPr/>
            <p:nvPr/>
          </p:nvSpPr>
          <p:spPr>
            <a:xfrm>
              <a:off x="1892" y="873"/>
              <a:ext cx="707"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估量错误严重程度</a:t>
              </a:r>
              <a:endParaRPr lang="zh-CN" altLang="en-US" sz="2000" b="1" dirty="0">
                <a:latin typeface="Times New Roman" panose="02020603050405020304" pitchFamily="18" charset="0"/>
                <a:ea typeface="楷体_GB2312" pitchFamily="49" charset="-122"/>
              </a:endParaRPr>
            </a:p>
          </p:txBody>
        </p:sp>
        <p:sp>
          <p:nvSpPr>
            <p:cNvPr id="463884" name="Line 12"/>
            <p:cNvSpPr/>
            <p:nvPr/>
          </p:nvSpPr>
          <p:spPr>
            <a:xfrm flipV="1">
              <a:off x="1420" y="1315"/>
              <a:ext cx="472" cy="80"/>
            </a:xfrm>
            <a:prstGeom prst="line">
              <a:avLst/>
            </a:prstGeom>
            <a:ln w="34925" cap="flat" cmpd="sng">
              <a:solidFill>
                <a:schemeClr val="tx1"/>
              </a:solidFill>
              <a:prstDash val="solid"/>
              <a:headEnd type="none" w="med" len="med"/>
              <a:tailEnd type="stealth" w="sm" len="med"/>
            </a:ln>
          </p:spPr>
        </p:sp>
        <p:sp>
          <p:nvSpPr>
            <p:cNvPr id="463885" name="Line 13"/>
            <p:cNvSpPr/>
            <p:nvPr/>
          </p:nvSpPr>
          <p:spPr>
            <a:xfrm>
              <a:off x="2599" y="1188"/>
              <a:ext cx="480" cy="8"/>
            </a:xfrm>
            <a:prstGeom prst="line">
              <a:avLst/>
            </a:prstGeom>
            <a:ln w="34925" cap="flat" cmpd="sng">
              <a:solidFill>
                <a:schemeClr val="tx1"/>
              </a:solidFill>
              <a:prstDash val="solid"/>
              <a:headEnd type="none" w="med" len="med"/>
              <a:tailEnd type="stealth" w="sm" len="med"/>
            </a:ln>
          </p:spPr>
        </p:sp>
        <p:sp>
          <p:nvSpPr>
            <p:cNvPr id="463886" name="Line 14"/>
            <p:cNvSpPr/>
            <p:nvPr/>
          </p:nvSpPr>
          <p:spPr>
            <a:xfrm>
              <a:off x="3543" y="1604"/>
              <a:ext cx="212" cy="434"/>
            </a:xfrm>
            <a:prstGeom prst="line">
              <a:avLst/>
            </a:prstGeom>
            <a:ln w="34925" cap="flat" cmpd="sng">
              <a:solidFill>
                <a:schemeClr val="tx1"/>
              </a:solidFill>
              <a:prstDash val="solid"/>
              <a:headEnd type="none" w="med" len="med"/>
              <a:tailEnd type="stealth" w="sm" len="med"/>
            </a:ln>
          </p:spPr>
        </p:sp>
        <p:sp>
          <p:nvSpPr>
            <p:cNvPr id="463887" name="Line 15"/>
            <p:cNvSpPr/>
            <p:nvPr/>
          </p:nvSpPr>
          <p:spPr>
            <a:xfrm>
              <a:off x="1892" y="2649"/>
              <a:ext cx="354" cy="418"/>
            </a:xfrm>
            <a:prstGeom prst="line">
              <a:avLst/>
            </a:prstGeom>
            <a:ln w="34925" cap="flat" cmpd="sng">
              <a:solidFill>
                <a:schemeClr val="tx1"/>
              </a:solidFill>
              <a:prstDash val="solid"/>
              <a:headEnd type="none" w="med" len="med"/>
              <a:tailEnd type="stealth" w="sm" len="med"/>
            </a:ln>
          </p:spPr>
        </p:sp>
        <p:sp>
          <p:nvSpPr>
            <p:cNvPr id="463888" name="Line 16"/>
            <p:cNvSpPr/>
            <p:nvPr/>
          </p:nvSpPr>
          <p:spPr>
            <a:xfrm>
              <a:off x="2450" y="1532"/>
              <a:ext cx="204" cy="249"/>
            </a:xfrm>
            <a:prstGeom prst="line">
              <a:avLst/>
            </a:prstGeom>
            <a:ln w="34925" cap="flat" cmpd="sng">
              <a:solidFill>
                <a:schemeClr val="tx1"/>
              </a:solidFill>
              <a:prstDash val="solid"/>
              <a:headEnd type="none" w="med" len="med"/>
              <a:tailEnd type="stealth" w="sm" len="med"/>
            </a:ln>
          </p:spPr>
        </p:sp>
        <p:sp>
          <p:nvSpPr>
            <p:cNvPr id="463889" name="Line 17"/>
            <p:cNvSpPr/>
            <p:nvPr/>
          </p:nvSpPr>
          <p:spPr>
            <a:xfrm>
              <a:off x="1067" y="1829"/>
              <a:ext cx="267" cy="322"/>
            </a:xfrm>
            <a:prstGeom prst="line">
              <a:avLst/>
            </a:prstGeom>
            <a:ln w="34925" cap="flat" cmpd="sng">
              <a:solidFill>
                <a:schemeClr val="tx1"/>
              </a:solidFill>
              <a:prstDash val="solid"/>
              <a:headEnd type="none" w="med" len="med"/>
              <a:tailEnd type="stealth" w="sm" len="med"/>
            </a:ln>
          </p:spPr>
        </p:sp>
        <p:sp>
          <p:nvSpPr>
            <p:cNvPr id="463890" name="Line 18"/>
            <p:cNvSpPr/>
            <p:nvPr/>
          </p:nvSpPr>
          <p:spPr>
            <a:xfrm>
              <a:off x="1381" y="1644"/>
              <a:ext cx="236" cy="314"/>
            </a:xfrm>
            <a:prstGeom prst="line">
              <a:avLst/>
            </a:prstGeom>
            <a:ln w="34925" cap="flat" cmpd="sng">
              <a:solidFill>
                <a:schemeClr val="tx1"/>
              </a:solidFill>
              <a:prstDash val="solid"/>
              <a:headEnd type="none" w="med" len="med"/>
              <a:tailEnd type="stealth" w="sm" len="med"/>
            </a:ln>
          </p:spPr>
        </p:sp>
        <p:sp>
          <p:nvSpPr>
            <p:cNvPr id="463891" name="Line 19"/>
            <p:cNvSpPr/>
            <p:nvPr/>
          </p:nvSpPr>
          <p:spPr>
            <a:xfrm>
              <a:off x="595" y="873"/>
              <a:ext cx="259" cy="265"/>
            </a:xfrm>
            <a:prstGeom prst="line">
              <a:avLst/>
            </a:prstGeom>
            <a:ln w="34925" cap="flat" cmpd="sng">
              <a:solidFill>
                <a:schemeClr val="tx1"/>
              </a:solidFill>
              <a:prstDash val="solid"/>
              <a:headEnd type="none" w="med" len="med"/>
              <a:tailEnd type="stealth" w="sm" len="med"/>
            </a:ln>
          </p:spPr>
        </p:sp>
        <p:sp>
          <p:nvSpPr>
            <p:cNvPr id="463892" name="Line 20"/>
            <p:cNvSpPr/>
            <p:nvPr/>
          </p:nvSpPr>
          <p:spPr>
            <a:xfrm flipH="1">
              <a:off x="2639" y="2440"/>
              <a:ext cx="149" cy="217"/>
            </a:xfrm>
            <a:prstGeom prst="line">
              <a:avLst/>
            </a:prstGeom>
            <a:ln w="34925" cap="flat" cmpd="sng">
              <a:solidFill>
                <a:schemeClr val="tx1"/>
              </a:solidFill>
              <a:prstDash val="solid"/>
              <a:headEnd type="none" w="med" len="med"/>
              <a:tailEnd type="stealth" w="sm" len="med"/>
            </a:ln>
          </p:spPr>
        </p:sp>
        <p:sp>
          <p:nvSpPr>
            <p:cNvPr id="463893" name="Line 21"/>
            <p:cNvSpPr/>
            <p:nvPr/>
          </p:nvSpPr>
          <p:spPr>
            <a:xfrm>
              <a:off x="2246" y="2649"/>
              <a:ext cx="943" cy="0"/>
            </a:xfrm>
            <a:prstGeom prst="line">
              <a:avLst/>
            </a:prstGeom>
            <a:ln w="34925" cap="flat" cmpd="sng">
              <a:solidFill>
                <a:schemeClr val="tx1"/>
              </a:solidFill>
              <a:prstDash val="solid"/>
              <a:headEnd type="none" w="med" len="med"/>
              <a:tailEnd type="none" w="med" len="med"/>
            </a:ln>
          </p:spPr>
        </p:sp>
        <p:sp>
          <p:nvSpPr>
            <p:cNvPr id="463894" name="Line 22"/>
            <p:cNvSpPr/>
            <p:nvPr/>
          </p:nvSpPr>
          <p:spPr>
            <a:xfrm>
              <a:off x="2246" y="2722"/>
              <a:ext cx="943" cy="0"/>
            </a:xfrm>
            <a:prstGeom prst="line">
              <a:avLst/>
            </a:prstGeom>
            <a:ln w="34925" cap="flat" cmpd="sng">
              <a:solidFill>
                <a:schemeClr val="tx1"/>
              </a:solidFill>
              <a:prstDash val="solid"/>
              <a:headEnd type="none" w="med" len="med"/>
              <a:tailEnd type="none" w="med" len="med"/>
            </a:ln>
          </p:spPr>
        </p:sp>
        <p:sp>
          <p:nvSpPr>
            <p:cNvPr id="463895" name="Line 23"/>
            <p:cNvSpPr/>
            <p:nvPr/>
          </p:nvSpPr>
          <p:spPr>
            <a:xfrm>
              <a:off x="831" y="3099"/>
              <a:ext cx="943" cy="0"/>
            </a:xfrm>
            <a:prstGeom prst="line">
              <a:avLst/>
            </a:prstGeom>
            <a:ln w="34925" cap="flat" cmpd="sng">
              <a:solidFill>
                <a:schemeClr val="tx1"/>
              </a:solidFill>
              <a:prstDash val="solid"/>
              <a:headEnd type="none" w="med" len="med"/>
              <a:tailEnd type="none" w="med" len="med"/>
            </a:ln>
          </p:spPr>
        </p:sp>
        <p:sp>
          <p:nvSpPr>
            <p:cNvPr id="463896" name="Line 24"/>
            <p:cNvSpPr/>
            <p:nvPr/>
          </p:nvSpPr>
          <p:spPr>
            <a:xfrm>
              <a:off x="831" y="3172"/>
              <a:ext cx="943" cy="0"/>
            </a:xfrm>
            <a:prstGeom prst="line">
              <a:avLst/>
            </a:prstGeom>
            <a:ln w="34925" cap="flat" cmpd="sng">
              <a:solidFill>
                <a:schemeClr val="tx1"/>
              </a:solidFill>
              <a:prstDash val="solid"/>
              <a:headEnd type="none" w="med" len="med"/>
              <a:tailEnd type="none" w="med" len="med"/>
            </a:ln>
          </p:spPr>
        </p:sp>
        <p:sp>
          <p:nvSpPr>
            <p:cNvPr id="463897" name="Line 25"/>
            <p:cNvSpPr/>
            <p:nvPr/>
          </p:nvSpPr>
          <p:spPr>
            <a:xfrm flipH="1">
              <a:off x="1287" y="2746"/>
              <a:ext cx="235" cy="345"/>
            </a:xfrm>
            <a:prstGeom prst="line">
              <a:avLst/>
            </a:prstGeom>
            <a:ln w="34925" cap="flat" cmpd="sng">
              <a:solidFill>
                <a:schemeClr val="tx1"/>
              </a:solidFill>
              <a:prstDash val="solid"/>
              <a:headEnd type="none" w="med" len="med"/>
              <a:tailEnd type="stealth" w="sm" len="med"/>
            </a:ln>
          </p:spPr>
        </p:sp>
        <p:sp>
          <p:nvSpPr>
            <p:cNvPr id="463898" name="Line 26"/>
            <p:cNvSpPr/>
            <p:nvPr/>
          </p:nvSpPr>
          <p:spPr>
            <a:xfrm flipV="1">
              <a:off x="2835" y="2593"/>
              <a:ext cx="723" cy="579"/>
            </a:xfrm>
            <a:prstGeom prst="line">
              <a:avLst/>
            </a:prstGeom>
            <a:ln w="34925" cap="flat" cmpd="sng">
              <a:solidFill>
                <a:schemeClr val="tx1"/>
              </a:solidFill>
              <a:prstDash val="solid"/>
              <a:headEnd type="none" w="med" len="med"/>
              <a:tailEnd type="stealth" w="sm" len="med"/>
            </a:ln>
          </p:spPr>
        </p:sp>
        <p:sp>
          <p:nvSpPr>
            <p:cNvPr id="463899" name="Line 27"/>
            <p:cNvSpPr/>
            <p:nvPr/>
          </p:nvSpPr>
          <p:spPr>
            <a:xfrm>
              <a:off x="4132" y="2649"/>
              <a:ext cx="291" cy="233"/>
            </a:xfrm>
            <a:prstGeom prst="line">
              <a:avLst/>
            </a:prstGeom>
            <a:ln w="34925" cap="flat" cmpd="sng">
              <a:solidFill>
                <a:schemeClr val="tx1"/>
              </a:solidFill>
              <a:prstDash val="solid"/>
              <a:headEnd type="none" w="med" len="med"/>
              <a:tailEnd type="stealth" w="sm" len="med"/>
            </a:ln>
          </p:spPr>
        </p:sp>
        <p:sp>
          <p:nvSpPr>
            <p:cNvPr id="463900" name="Line 28"/>
            <p:cNvSpPr/>
            <p:nvPr/>
          </p:nvSpPr>
          <p:spPr>
            <a:xfrm>
              <a:off x="4957" y="3381"/>
              <a:ext cx="323" cy="289"/>
            </a:xfrm>
            <a:prstGeom prst="line">
              <a:avLst/>
            </a:prstGeom>
            <a:ln w="34925" cap="flat" cmpd="sng">
              <a:solidFill>
                <a:schemeClr val="tx1"/>
              </a:solidFill>
              <a:prstDash val="solid"/>
              <a:headEnd type="none" w="med" len="med"/>
              <a:tailEnd type="stealth" w="sm" len="med"/>
            </a:ln>
          </p:spPr>
        </p:sp>
        <p:sp>
          <p:nvSpPr>
            <p:cNvPr id="463901" name="Text Box 29"/>
            <p:cNvSpPr txBox="1"/>
            <p:nvPr/>
          </p:nvSpPr>
          <p:spPr>
            <a:xfrm>
              <a:off x="705" y="768"/>
              <a:ext cx="707"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维护要求</a:t>
              </a:r>
              <a:endParaRPr lang="zh-CN" altLang="en-US" sz="2000" b="1" dirty="0">
                <a:latin typeface="Times New Roman" panose="02020603050405020304" pitchFamily="18" charset="0"/>
                <a:ea typeface="楷体_GB2312" pitchFamily="49" charset="-122"/>
              </a:endParaRPr>
            </a:p>
          </p:txBody>
        </p:sp>
        <p:sp>
          <p:nvSpPr>
            <p:cNvPr id="463902" name="Text Box 30"/>
            <p:cNvSpPr txBox="1"/>
            <p:nvPr/>
          </p:nvSpPr>
          <p:spPr>
            <a:xfrm>
              <a:off x="1483" y="1146"/>
              <a:ext cx="472"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错误</a:t>
              </a:r>
              <a:endParaRPr lang="zh-CN" altLang="en-US" sz="2000" b="1" dirty="0">
                <a:latin typeface="Times New Roman" panose="02020603050405020304" pitchFamily="18" charset="0"/>
                <a:ea typeface="楷体_GB2312" pitchFamily="49" charset="-122"/>
              </a:endParaRPr>
            </a:p>
          </p:txBody>
        </p:sp>
        <p:sp>
          <p:nvSpPr>
            <p:cNvPr id="463903" name="Text Box 31"/>
            <p:cNvSpPr txBox="1"/>
            <p:nvPr/>
          </p:nvSpPr>
          <p:spPr>
            <a:xfrm>
              <a:off x="2670" y="977"/>
              <a:ext cx="472"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严重</a:t>
              </a:r>
              <a:endParaRPr lang="zh-CN" altLang="en-US" sz="2000" b="1" dirty="0">
                <a:latin typeface="Times New Roman" panose="02020603050405020304" pitchFamily="18" charset="0"/>
                <a:ea typeface="楷体_GB2312" pitchFamily="49" charset="-122"/>
              </a:endParaRPr>
            </a:p>
          </p:txBody>
        </p:sp>
        <p:sp>
          <p:nvSpPr>
            <p:cNvPr id="463904" name="Text Box 32"/>
            <p:cNvSpPr txBox="1"/>
            <p:nvPr/>
          </p:nvSpPr>
          <p:spPr>
            <a:xfrm>
              <a:off x="1585" y="1652"/>
              <a:ext cx="472"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适应</a:t>
              </a:r>
              <a:endParaRPr lang="zh-CN" altLang="en-US" sz="2000" b="1" dirty="0">
                <a:latin typeface="Times New Roman" panose="02020603050405020304" pitchFamily="18" charset="0"/>
                <a:ea typeface="楷体_GB2312" pitchFamily="49" charset="-122"/>
              </a:endParaRPr>
            </a:p>
          </p:txBody>
        </p:sp>
        <p:sp>
          <p:nvSpPr>
            <p:cNvPr id="463905" name="Text Box 33"/>
            <p:cNvSpPr txBox="1"/>
            <p:nvPr/>
          </p:nvSpPr>
          <p:spPr>
            <a:xfrm>
              <a:off x="831" y="1918"/>
              <a:ext cx="471"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完善</a:t>
              </a:r>
              <a:endParaRPr lang="zh-CN" altLang="en-US" sz="2000" b="1" dirty="0">
                <a:latin typeface="Times New Roman" panose="02020603050405020304" pitchFamily="18" charset="0"/>
                <a:ea typeface="楷体_GB2312" pitchFamily="49" charset="-122"/>
              </a:endParaRPr>
            </a:p>
          </p:txBody>
        </p:sp>
        <p:sp>
          <p:nvSpPr>
            <p:cNvPr id="463906" name="Text Box 34"/>
            <p:cNvSpPr txBox="1"/>
            <p:nvPr/>
          </p:nvSpPr>
          <p:spPr>
            <a:xfrm>
              <a:off x="2560" y="1500"/>
              <a:ext cx="590"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不严重</a:t>
              </a:r>
              <a:endParaRPr lang="zh-CN" altLang="en-US" sz="2000" b="1" dirty="0">
                <a:latin typeface="Times New Roman" panose="02020603050405020304" pitchFamily="18" charset="0"/>
                <a:ea typeface="楷体_GB2312" pitchFamily="49" charset="-122"/>
              </a:endParaRPr>
            </a:p>
          </p:txBody>
        </p:sp>
        <p:sp>
          <p:nvSpPr>
            <p:cNvPr id="463907" name="Text Box 35"/>
            <p:cNvSpPr txBox="1"/>
            <p:nvPr/>
          </p:nvSpPr>
          <p:spPr>
            <a:xfrm>
              <a:off x="2182" y="2732"/>
              <a:ext cx="1161"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错误改正目录</a:t>
              </a:r>
              <a:endParaRPr lang="zh-CN" altLang="en-US" sz="2000" b="1" dirty="0">
                <a:latin typeface="Times New Roman" panose="02020603050405020304" pitchFamily="18" charset="0"/>
                <a:ea typeface="楷体_GB2312" pitchFamily="49" charset="-122"/>
              </a:endParaRPr>
            </a:p>
          </p:txBody>
        </p:sp>
        <p:sp>
          <p:nvSpPr>
            <p:cNvPr id="463908" name="Text Box 36"/>
            <p:cNvSpPr txBox="1"/>
            <p:nvPr/>
          </p:nvSpPr>
          <p:spPr>
            <a:xfrm>
              <a:off x="883" y="3216"/>
              <a:ext cx="825" cy="209"/>
            </a:xfrm>
            <a:prstGeom prst="rect">
              <a:avLst/>
            </a:prstGeom>
            <a:noFill/>
            <a:ln w="34925">
              <a:noFill/>
            </a:ln>
          </p:spPr>
          <p:txBody>
            <a:bodyPr lIns="0" tIns="0" rIns="0" bIns="0"/>
            <a:p>
              <a:pPr algn="ctr" eaLnBrk="0" hangingPunct="0"/>
              <a:r>
                <a:rPr lang="zh-CN" altLang="en-US" sz="2000" b="1" dirty="0">
                  <a:latin typeface="Times New Roman" panose="02020603050405020304" pitchFamily="18" charset="0"/>
                  <a:ea typeface="楷体_GB2312" pitchFamily="49" charset="-122"/>
                </a:rPr>
                <a:t>开发目录</a:t>
              </a:r>
              <a:endParaRPr lang="zh-CN" altLang="en-US" sz="2000" b="1" dirty="0">
                <a:latin typeface="Times New Roman" panose="02020603050405020304" pitchFamily="18" charset="0"/>
                <a:ea typeface="楷体_GB2312" pitchFamily="49" charset="-122"/>
              </a:endParaRPr>
            </a:p>
          </p:txBody>
        </p:sp>
        <p:sp>
          <p:nvSpPr>
            <p:cNvPr id="463909" name="Text Box 37"/>
            <p:cNvSpPr txBox="1"/>
            <p:nvPr/>
          </p:nvSpPr>
          <p:spPr>
            <a:xfrm>
              <a:off x="1892" y="2810"/>
              <a:ext cx="236"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高</a:t>
              </a:r>
              <a:endParaRPr lang="zh-CN" altLang="en-US" sz="2000" b="1" dirty="0">
                <a:latin typeface="Times New Roman" panose="02020603050405020304" pitchFamily="18" charset="0"/>
                <a:ea typeface="楷体_GB2312" pitchFamily="49" charset="-122"/>
              </a:endParaRPr>
            </a:p>
          </p:txBody>
        </p:sp>
        <p:sp>
          <p:nvSpPr>
            <p:cNvPr id="463910" name="Text Box 38"/>
            <p:cNvSpPr txBox="1"/>
            <p:nvPr/>
          </p:nvSpPr>
          <p:spPr>
            <a:xfrm>
              <a:off x="1208" y="2754"/>
              <a:ext cx="236"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低</a:t>
              </a:r>
              <a:endParaRPr lang="zh-CN" altLang="en-US" sz="2000" b="1" dirty="0">
                <a:latin typeface="Times New Roman" panose="02020603050405020304" pitchFamily="18" charset="0"/>
                <a:ea typeface="楷体_GB2312" pitchFamily="49" charset="-122"/>
              </a:endParaRPr>
            </a:p>
          </p:txBody>
        </p:sp>
        <p:sp>
          <p:nvSpPr>
            <p:cNvPr id="463911" name="Text Box 39"/>
            <p:cNvSpPr txBox="1"/>
            <p:nvPr/>
          </p:nvSpPr>
          <p:spPr>
            <a:xfrm>
              <a:off x="3095" y="2947"/>
              <a:ext cx="825"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分配的人员</a:t>
              </a:r>
              <a:endParaRPr lang="zh-CN" altLang="en-US" sz="2000" b="1" dirty="0">
                <a:latin typeface="Times New Roman" panose="02020603050405020304" pitchFamily="18" charset="0"/>
                <a:ea typeface="楷体_GB2312" pitchFamily="49" charset="-122"/>
              </a:endParaRPr>
            </a:p>
          </p:txBody>
        </p:sp>
        <p:sp>
          <p:nvSpPr>
            <p:cNvPr id="463912" name="Text Box 40"/>
            <p:cNvSpPr txBox="1"/>
            <p:nvPr/>
          </p:nvSpPr>
          <p:spPr>
            <a:xfrm>
              <a:off x="3667" y="1632"/>
              <a:ext cx="912"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分配的人员</a:t>
              </a:r>
              <a:endParaRPr lang="zh-CN" altLang="en-US" sz="2000" b="1" dirty="0">
                <a:latin typeface="Times New Roman" panose="02020603050405020304" pitchFamily="18" charset="0"/>
                <a:ea typeface="楷体_GB2312" pitchFamily="49" charset="-122"/>
              </a:endParaRPr>
            </a:p>
          </p:txBody>
        </p:sp>
        <p:sp>
          <p:nvSpPr>
            <p:cNvPr id="463913" name="Text Box 41"/>
            <p:cNvSpPr txBox="1"/>
            <p:nvPr/>
          </p:nvSpPr>
          <p:spPr>
            <a:xfrm>
              <a:off x="4291" y="2352"/>
              <a:ext cx="721" cy="482"/>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修改后的软件配置</a:t>
              </a:r>
              <a:endParaRPr lang="zh-CN" altLang="en-US" sz="2000" b="1" dirty="0">
                <a:latin typeface="Times New Roman" panose="02020603050405020304" pitchFamily="18" charset="0"/>
                <a:ea typeface="楷体_GB2312" pitchFamily="49" charset="-122"/>
              </a:endParaRPr>
            </a:p>
          </p:txBody>
        </p:sp>
        <p:sp>
          <p:nvSpPr>
            <p:cNvPr id="463914" name="Text Box 42"/>
            <p:cNvSpPr txBox="1"/>
            <p:nvPr/>
          </p:nvSpPr>
          <p:spPr>
            <a:xfrm>
              <a:off x="4099" y="3552"/>
              <a:ext cx="1008" cy="480"/>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复审后供使用的软件配置</a:t>
              </a:r>
              <a:endParaRPr lang="zh-CN" altLang="en-US" sz="2000" b="1" dirty="0">
                <a:latin typeface="Times New Roman" panose="02020603050405020304" pitchFamily="18" charset="0"/>
                <a:ea typeface="楷体_GB2312" pitchFamily="49" charset="-122"/>
              </a:endParaRPr>
            </a:p>
          </p:txBody>
        </p:sp>
        <p:sp>
          <p:nvSpPr>
            <p:cNvPr id="463915" name="Text Box 43"/>
            <p:cNvSpPr txBox="1"/>
            <p:nvPr/>
          </p:nvSpPr>
          <p:spPr>
            <a:xfrm>
              <a:off x="1555" y="3792"/>
              <a:ext cx="2358" cy="209"/>
            </a:xfrm>
            <a:prstGeom prst="rect">
              <a:avLst/>
            </a:prstGeom>
            <a:noFill/>
            <a:ln w="34925">
              <a:noFill/>
            </a:ln>
          </p:spPr>
          <p:txBody>
            <a:bodyPr lIns="0" tIns="0" rIns="0" bIns="0"/>
            <a:p>
              <a:pPr algn="ctr" eaLnBrk="0" hangingPunct="0"/>
              <a:r>
                <a:rPr lang="zh-CN" altLang="en-US" sz="2400" b="1" dirty="0">
                  <a:latin typeface="Times New Roman" panose="02020603050405020304" pitchFamily="18" charset="0"/>
                  <a:ea typeface="楷体_GB2312" pitchFamily="49" charset="-122"/>
                </a:rPr>
                <a:t>图</a:t>
              </a:r>
              <a:r>
                <a:rPr lang="en-US" altLang="zh-CN" sz="2400" b="1" dirty="0">
                  <a:latin typeface="Times New Roman" panose="02020603050405020304" pitchFamily="18" charset="0"/>
                  <a:ea typeface="楷体_GB2312" pitchFamily="49" charset="-122"/>
                </a:rPr>
                <a:t>8.2 </a:t>
              </a:r>
              <a:r>
                <a:rPr lang="zh-CN" altLang="en-US" sz="2400" b="1" dirty="0">
                  <a:latin typeface="Times New Roman" panose="02020603050405020304" pitchFamily="18" charset="0"/>
                  <a:ea typeface="楷体_GB2312" pitchFamily="49" charset="-122"/>
                </a:rPr>
                <a:t>维护阶段的工作流程</a:t>
              </a:r>
              <a:endParaRPr lang="zh-CN" altLang="en-US" sz="2400" b="1" dirty="0">
                <a:latin typeface="Times New Roman" panose="02020603050405020304" pitchFamily="18" charset="0"/>
                <a:ea typeface="楷体_GB2312" pitchFamily="49" charset="-122"/>
              </a:endParaRPr>
            </a:p>
          </p:txBody>
        </p:sp>
        <p:sp>
          <p:nvSpPr>
            <p:cNvPr id="463916" name="Text Box 44"/>
            <p:cNvSpPr txBox="1"/>
            <p:nvPr/>
          </p:nvSpPr>
          <p:spPr>
            <a:xfrm>
              <a:off x="1420" y="1422"/>
              <a:ext cx="323" cy="466"/>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a:t>
              </a:r>
              <a:endParaRPr lang="zh-CN" altLang="en-US" sz="2000" b="1" dirty="0">
                <a:latin typeface="Times New Roman" panose="02020603050405020304" pitchFamily="18" charset="0"/>
                <a:ea typeface="楷体_GB2312" pitchFamily="49" charset="-122"/>
              </a:endParaRPr>
            </a:p>
          </p:txBody>
        </p:sp>
        <p:sp>
          <p:nvSpPr>
            <p:cNvPr id="463917" name="Text Box 45"/>
            <p:cNvSpPr txBox="1"/>
            <p:nvPr/>
          </p:nvSpPr>
          <p:spPr>
            <a:xfrm>
              <a:off x="1232" y="1738"/>
              <a:ext cx="322" cy="467"/>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a:t>
              </a:r>
              <a:endParaRPr lang="zh-CN" altLang="en-US" sz="2000" b="1" dirty="0">
                <a:latin typeface="Times New Roman" panose="02020603050405020304" pitchFamily="18" charset="0"/>
                <a:ea typeface="楷体_GB2312" pitchFamily="49" charset="-122"/>
              </a:endParaRPr>
            </a:p>
          </p:txBody>
        </p:sp>
        <p:sp>
          <p:nvSpPr>
            <p:cNvPr id="463918" name="Text Box 46"/>
            <p:cNvSpPr txBox="1"/>
            <p:nvPr/>
          </p:nvSpPr>
          <p:spPr>
            <a:xfrm>
              <a:off x="2615" y="1240"/>
              <a:ext cx="322" cy="466"/>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a:t>
              </a:r>
              <a:endParaRPr lang="zh-CN" altLang="en-US" sz="2000" b="1" dirty="0">
                <a:latin typeface="Times New Roman" panose="02020603050405020304" pitchFamily="18" charset="0"/>
                <a:ea typeface="楷体_GB2312" pitchFamily="49" charset="-122"/>
              </a:endParaRPr>
            </a:p>
          </p:txBody>
        </p:sp>
        <p:sp>
          <p:nvSpPr>
            <p:cNvPr id="463919" name="Text Box 47"/>
            <p:cNvSpPr txBox="1"/>
            <p:nvPr/>
          </p:nvSpPr>
          <p:spPr>
            <a:xfrm>
              <a:off x="1617" y="2782"/>
              <a:ext cx="322" cy="467"/>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a:t>
              </a:r>
              <a:endParaRPr lang="zh-CN" altLang="en-US" sz="2000" b="1" dirty="0">
                <a:latin typeface="Times New Roman" panose="02020603050405020304" pitchFamily="18" charset="0"/>
                <a:ea typeface="楷体_GB2312" pitchFamily="49" charset="-122"/>
              </a:endParaRPr>
            </a:p>
          </p:txBody>
        </p:sp>
      </p:gr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3</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632868" y="334846"/>
            <a:ext cx="20116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2" name="Rectangle 2"/>
          <p:cNvSpPr>
            <a:spLocks noGrp="1"/>
          </p:cNvSpPr>
          <p:nvPr/>
        </p:nvSpPr>
        <p:spPr>
          <a:xfrm>
            <a:off x="387033" y="773430"/>
            <a:ext cx="4343400" cy="533400"/>
          </a:xfrm>
          <a:prstGeom prst="rect">
            <a:avLst/>
          </a:prstGeom>
          <a:noFill/>
          <a:ln>
            <a:noFill/>
          </a:ln>
          <a:effectLst/>
        </p:spPr>
        <p:txBody>
          <a:bodyPr vert="horz" wrap="square" lIns="91440" tIns="45720" rIns="91440" bIns="45720" numCol="1" anchor="t" anchorCtr="0" compatLnSpc="1"/>
          <a:p>
            <a:pPr eaLnBrk="1" hangingPunct="1">
              <a:lnSpc>
                <a:spcPct val="90000"/>
              </a:lnSpc>
            </a:pPr>
            <a:r>
              <a:rPr lang="zh-CN" altLang="en-US" sz="2800" b="1" dirty="0">
                <a:effectLst/>
                <a:latin typeface="方正隶变_GBK" panose="02000000000000000000" charset="-122"/>
                <a:ea typeface="方正隶变_GBK" panose="02000000000000000000" charset="-122"/>
              </a:rPr>
              <a:t>4.  保存维护记录 </a:t>
            </a:r>
            <a:endParaRPr lang="zh-CN" altLang="en-US" sz="2800" b="1" dirty="0">
              <a:effectLst/>
              <a:latin typeface="方正隶变_GBK" panose="02000000000000000000" charset="-122"/>
              <a:ea typeface="方正隶变_GBK" panose="02000000000000000000" charset="-122"/>
            </a:endParaRPr>
          </a:p>
        </p:txBody>
      </p:sp>
      <p:sp>
        <p:nvSpPr>
          <p:cNvPr id="3" name="Text Box 4"/>
          <p:cNvSpPr txBox="1"/>
          <p:nvPr/>
        </p:nvSpPr>
        <p:spPr>
          <a:xfrm>
            <a:off x="458470" y="1421130"/>
            <a:ext cx="8497888" cy="4892675"/>
          </a:xfrm>
          <a:prstGeom prst="rect">
            <a:avLst/>
          </a:prstGeom>
          <a:noFill/>
          <a:ln w="12700">
            <a:noFill/>
          </a:ln>
        </p:spPr>
        <p:txBody>
          <a:bodyPr lIns="0" rIns="0">
            <a:spAutoFit/>
          </a:bodyPr>
          <a:p>
            <a:pPr>
              <a:spcBef>
                <a:spcPct val="50000"/>
              </a:spcBef>
            </a:pPr>
            <a:r>
              <a:rPr lang="zh-CN" altLang="en-US" sz="2400" b="1" dirty="0">
                <a:latin typeface="方正隶变_GBK" panose="02000000000000000000" charset="-122"/>
                <a:ea typeface="方正隶变_GBK" panose="02000000000000000000" charset="-122"/>
              </a:rPr>
              <a:t>1）程序标识；                           2）源语句数；</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3）机器指令数；                       4）使用的程序设计语言；</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5）程序安装的日期；               6）自安装以来程序运行次数；</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7）自安装以来程序失效次数   8）程序变动的层次和标识；</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9）</a:t>
            </a:r>
            <a:r>
              <a:rPr lang="zh-CN" altLang="en-US" sz="2000" b="1" dirty="0">
                <a:latin typeface="方正隶变_GBK" panose="02000000000000000000" charset="-122"/>
                <a:ea typeface="方正隶变_GBK" panose="02000000000000000000" charset="-122"/>
              </a:rPr>
              <a:t>因程序变动而增加的源语句数；</a:t>
            </a:r>
            <a:r>
              <a:rPr lang="zh-CN" altLang="en-US" sz="2400" b="1" dirty="0">
                <a:latin typeface="方正隶变_GBK" panose="02000000000000000000" charset="-122"/>
                <a:ea typeface="方正隶变_GBK" panose="02000000000000000000" charset="-122"/>
              </a:rPr>
              <a:t>10）</a:t>
            </a:r>
            <a:r>
              <a:rPr lang="zh-CN" altLang="en-US" sz="2000" b="1" dirty="0">
                <a:latin typeface="方正隶变_GBK" panose="02000000000000000000" charset="-122"/>
                <a:ea typeface="方正隶变_GBK" panose="02000000000000000000" charset="-122"/>
              </a:rPr>
              <a:t>因程序变动而删除的源语句数；</a:t>
            </a:r>
            <a:endParaRPr lang="zh-CN" altLang="en-US" sz="20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11）每个改动耗费的人时数； 12）程序改动的日期；</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13）软件工程师的名字；         14）维护要求表的标识；</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15）维护类型；                         16）维护开始和完成的日期；</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17）累计用于维护的人时数； 18）</a:t>
            </a:r>
            <a:r>
              <a:rPr lang="zh-CN" altLang="en-US" sz="2000" b="1" dirty="0">
                <a:latin typeface="方正隶变_GBK" panose="02000000000000000000" charset="-122"/>
                <a:ea typeface="方正隶变_GBK" panose="02000000000000000000" charset="-122"/>
              </a:rPr>
              <a:t>与完成的维护相联系的纯效益。</a:t>
            </a:r>
            <a:endParaRPr lang="zh-CN" altLang="en-US" sz="20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3</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632868" y="334846"/>
            <a:ext cx="20116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65922" name="Rectangle 4"/>
          <p:cNvSpPr/>
          <p:nvPr/>
        </p:nvSpPr>
        <p:spPr>
          <a:xfrm>
            <a:off x="609600" y="836613"/>
            <a:ext cx="4572000" cy="583565"/>
          </a:xfrm>
          <a:prstGeom prst="rect">
            <a:avLst/>
          </a:prstGeom>
          <a:noFill/>
          <a:ln w="12700">
            <a:noFill/>
          </a:ln>
        </p:spPr>
        <p:txBody>
          <a:bodyPr>
            <a:spAutoFit/>
          </a:bodyPr>
          <a:p>
            <a:r>
              <a:rPr lang="zh-CN" altLang="en-US" sz="3200" b="1" dirty="0">
                <a:latin typeface="方正隶变_GBK" panose="02000000000000000000" charset="-122"/>
                <a:ea typeface="方正隶变_GBK" panose="02000000000000000000" charset="-122"/>
              </a:rPr>
              <a:t>5.   评价维护活动 </a:t>
            </a:r>
            <a:endParaRPr lang="zh-CN" altLang="en-US" sz="3200" b="1" dirty="0">
              <a:latin typeface="方正隶变_GBK" panose="02000000000000000000" charset="-122"/>
              <a:ea typeface="方正隶变_GBK" panose="02000000000000000000" charset="-122"/>
            </a:endParaRPr>
          </a:p>
        </p:txBody>
      </p:sp>
      <p:sp>
        <p:nvSpPr>
          <p:cNvPr id="465923" name="Text Box 5"/>
          <p:cNvSpPr txBox="1"/>
          <p:nvPr/>
        </p:nvSpPr>
        <p:spPr>
          <a:xfrm>
            <a:off x="609600" y="1484313"/>
            <a:ext cx="8066088" cy="4473575"/>
          </a:xfrm>
          <a:prstGeom prst="rect">
            <a:avLst/>
          </a:prstGeom>
          <a:noFill/>
          <a:ln w="12700">
            <a:noFill/>
          </a:ln>
        </p:spPr>
        <p:txBody>
          <a:bodyPr>
            <a:spAutoFit/>
          </a:bodyPr>
          <a:p>
            <a:pPr>
              <a:lnSpc>
                <a:spcPct val="150000"/>
              </a:lnSpc>
            </a:pPr>
            <a:r>
              <a:rPr lang="zh-CN" altLang="en-US" sz="2400" b="1" dirty="0">
                <a:latin typeface="方正隶变_GBK" panose="02000000000000000000" charset="-122"/>
                <a:ea typeface="方正隶变_GBK" panose="02000000000000000000" charset="-122"/>
              </a:rPr>
              <a:t>可以从以下方面度量维护工作：</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1）每次程序运行平均失效的次数；</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2）用于每一类维护活动的总人时数；</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3）平均每个程序、每种维护类型所做的程序变动数；</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4）维护过程中增加或删除一个源语句平均花费的人时数；</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5）维护每种语言平均花费的人时数；</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6）一张维护要求表的平均周转时间；</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7）不同维护类型所占的百分比。</a:t>
            </a:r>
            <a:endParaRPr lang="zh-CN" altLang="en-US" sz="20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2" name="Rectangle 2"/>
          <p:cNvSpPr>
            <a:spLocks noGrp="1"/>
          </p:cNvSpPr>
          <p:nvPr/>
        </p:nvSpPr>
        <p:spPr>
          <a:xfrm>
            <a:off x="107950" y="919163"/>
            <a:ext cx="5027613" cy="498475"/>
          </a:xfrm>
          <a:prstGeom prst="rect">
            <a:avLst/>
          </a:prstGeom>
          <a:noFill/>
          <a:ln>
            <a:noFill/>
          </a:ln>
          <a:effectLst/>
        </p:spPr>
        <p:txBody>
          <a:bodyPr vert="horz" wrap="square" lIns="91440" tIns="45720" rIns="91440" bIns="45720" numCol="1" anchor="ctr" anchorCtr="1" compatLnSpc="1"/>
          <a:lstStyle>
            <a:lvl1pPr algn="ctr" rtl="0" fontAlgn="base">
              <a:spcBef>
                <a:spcPct val="0"/>
              </a:spcBef>
              <a:spcAft>
                <a:spcPct val="0"/>
              </a:spcAft>
              <a:defRPr sz="3600">
                <a:solidFill>
                  <a:schemeClr val="tx1"/>
                </a:solidFill>
                <a:effectLst>
                  <a:outerShdw blurRad="38100" dist="38100" dir="2700000" algn="tl">
                    <a:srgbClr val="000000"/>
                  </a:outerShdw>
                </a:effectLst>
                <a:latin typeface="+mj-lt"/>
                <a:ea typeface="+mj-ea"/>
                <a:cs typeface="+mj-cs"/>
              </a:defRPr>
            </a:lvl1pPr>
            <a:lvl2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2pPr>
            <a:lvl3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3pPr>
            <a:lvl4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4pPr>
            <a:lvl5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5pPr>
            <a:lvl6pPr marL="4572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6pPr>
            <a:lvl7pPr marL="9144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7pPr>
            <a:lvl8pPr marL="13716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8pPr>
            <a:lvl9pPr marL="18288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9pPr>
          </a:lstStyle>
          <a:p>
            <a:pPr algn="l" eaLnBrk="1" hangingPunct="1"/>
            <a:endParaRPr lang="zh-CN" altLang="en-US" sz="3200" b="1" dirty="0">
              <a:effectLst/>
              <a:latin typeface="Times New Roman" panose="02020603050405020304" pitchFamily="18" charset="0"/>
              <a:ea typeface="楷体_GB2312" pitchFamily="49" charset="-122"/>
            </a:endParaRPr>
          </a:p>
        </p:txBody>
      </p:sp>
      <p:sp>
        <p:nvSpPr>
          <p:cNvPr id="3" name="Rectangle 3"/>
          <p:cNvSpPr>
            <a:spLocks noGrp="1" noChangeArrowheads="1"/>
          </p:cNvSpPr>
          <p:nvPr/>
        </p:nvSpPr>
        <p:spPr>
          <a:xfrm>
            <a:off x="762000" y="2057400"/>
            <a:ext cx="7986713" cy="4114800"/>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软件可维护性是：维护人员理解、改正和改进软件的难易程度。</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一个软件的可维护性，主要由三个因素决定：</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1.  </a:t>
            </a:r>
            <a:r>
              <a:rPr kumimoji="0" lang="zh-CN" altLang="en-US" sz="28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可理解性</a:t>
            </a:r>
            <a:endParaRPr kumimoji="0" lang="zh-CN" altLang="en-US" sz="28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可理解性表现为外来读者理解软件的结构、接口、功能和内部过程的难易程度。</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
        <p:nvSpPr>
          <p:cNvPr id="4" name="Rectangle 4"/>
          <p:cNvSpPr/>
          <p:nvPr/>
        </p:nvSpPr>
        <p:spPr>
          <a:xfrm>
            <a:off x="762000" y="1554163"/>
            <a:ext cx="5200015" cy="583565"/>
          </a:xfrm>
          <a:prstGeom prst="rect">
            <a:avLst/>
          </a:prstGeom>
          <a:noFill/>
          <a:ln w="12700">
            <a:noFill/>
          </a:ln>
        </p:spPr>
        <p:txBody>
          <a:bodyPr wrap="none">
            <a:spAutoFit/>
          </a:bodyPr>
          <a:p>
            <a:r>
              <a:rPr lang="zh-CN" altLang="en-US" sz="3200" b="1" dirty="0">
                <a:latin typeface="方正隶变_GBK" panose="02000000000000000000" charset="-122"/>
                <a:ea typeface="方正隶变_GBK" panose="02000000000000000000" charset="-122"/>
              </a:rPr>
              <a:t>4.1 决定软件可维护性的因素</a:t>
            </a:r>
            <a:endParaRPr lang="zh-CN" altLang="en-US" sz="32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67970" name="Rectangle 3"/>
          <p:cNvSpPr>
            <a:spLocks noGrp="1"/>
          </p:cNvSpPr>
          <p:nvPr/>
        </p:nvSpPr>
        <p:spPr>
          <a:xfrm>
            <a:off x="863600" y="896938"/>
            <a:ext cx="7315200" cy="2244725"/>
          </a:xfrm>
          <a:prstGeom prst="rect">
            <a:avLst/>
          </a:prstGeom>
          <a:noFill/>
          <a:ln>
            <a:noFill/>
          </a:ln>
          <a:effectLst/>
        </p:spPr>
        <p:txBody>
          <a:bodyPr vert="horz" wrap="square" lIns="0" tIns="45720" rIns="0" bIns="45720" numCol="1" anchor="t" anchorCtr="0" compatLnSpc="1"/>
          <a:lstStyle/>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影响软件可理解性的重要因素有：模块化、结构化设计、详细的设计文档资料、源代码内部文档、良好的程序设计语言等。</a:t>
            </a:r>
            <a:endParaRPr lang="zh-CN" altLang="en-US" sz="2800" b="1" dirty="0">
              <a:effectLst/>
              <a:latin typeface="方正隶变_GBK" panose="02000000000000000000" charset="-122"/>
              <a:ea typeface="方正隶变_GBK" panose="02000000000000000000" charset="-122"/>
            </a:endParaRPr>
          </a:p>
        </p:txBody>
      </p:sp>
      <p:sp>
        <p:nvSpPr>
          <p:cNvPr id="571396" name="Text Box 4"/>
          <p:cNvSpPr txBox="1">
            <a:spLocks noChangeArrowheads="1"/>
          </p:cNvSpPr>
          <p:nvPr/>
        </p:nvSpPr>
        <p:spPr bwMode="auto">
          <a:xfrm>
            <a:off x="914400" y="3219450"/>
            <a:ext cx="7391400" cy="2657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spAutoFit/>
          </a:bodyPr>
          <a:lstStyle/>
          <a:p>
            <a:pPr marR="0" defTabSz="914400">
              <a:lnSpc>
                <a:spcPct val="150000"/>
              </a:lnSpc>
              <a:buClrTx/>
              <a:buSzTx/>
              <a:buFontTx/>
              <a:buNone/>
              <a:defRPr/>
            </a:pPr>
            <a:r>
              <a:rPr kumimoji="1" lang="zh-CN" altLang="en-US" sz="2800" b="1" kern="1200" cap="none" spc="0" normalizeH="0" baseline="0" noProof="0" smtClean="0">
                <a:latin typeface="方正隶变_GBK" panose="02000000000000000000" charset="-122"/>
                <a:ea typeface="方正隶变_GBK" panose="02000000000000000000" charset="-122"/>
                <a:cs typeface="+mn-cs"/>
              </a:rPr>
              <a:t>2.  </a:t>
            </a:r>
            <a:r>
              <a:rPr kumimoji="1" lang="zh-CN" altLang="en-US" sz="2800" b="1" kern="1200" cap="none" spc="0" normalizeH="0" baseline="0" noProof="0" smtClean="0">
                <a:solidFill>
                  <a:srgbClr val="FFFF00"/>
                </a:solidFill>
                <a:effectLst>
                  <a:outerShdw blurRad="38100" dist="38100" dir="2700000" algn="tl">
                    <a:srgbClr val="000000"/>
                  </a:outerShdw>
                </a:effectLst>
                <a:latin typeface="方正隶变_GBK" panose="02000000000000000000" charset="-122"/>
                <a:ea typeface="方正隶变_GBK" panose="02000000000000000000" charset="-122"/>
                <a:cs typeface="+mn-cs"/>
              </a:rPr>
              <a:t>可测试性</a:t>
            </a:r>
            <a:endParaRPr kumimoji="1" lang="zh-CN" altLang="en-US" sz="2800" b="1" kern="1200" cap="none" spc="0" normalizeH="0" baseline="0" noProof="0" smtClean="0">
              <a:solidFill>
                <a:srgbClr val="FFFF00"/>
              </a:solidFill>
              <a:effectLst>
                <a:outerShdw blurRad="38100" dist="38100" dir="2700000" algn="tl">
                  <a:srgbClr val="000000"/>
                </a:outerShdw>
              </a:effectLst>
              <a:latin typeface="方正隶变_GBK" panose="02000000000000000000" charset="-122"/>
              <a:ea typeface="方正隶变_GBK" panose="02000000000000000000" charset="-122"/>
              <a:cs typeface="+mn-cs"/>
            </a:endParaRPr>
          </a:p>
          <a:p>
            <a:pPr marR="0" defTabSz="914400">
              <a:lnSpc>
                <a:spcPct val="150000"/>
              </a:lnSpc>
              <a:buClrTx/>
              <a:buSzTx/>
              <a:buFontTx/>
              <a:buNone/>
              <a:defRPr/>
            </a:pPr>
            <a:r>
              <a:rPr kumimoji="1" lang="zh-CN" altLang="en-US" sz="2800" b="1" kern="1200" cap="none" spc="0" normalizeH="0" baseline="0" noProof="0" smtClean="0">
                <a:solidFill>
                  <a:schemeClr val="tx2"/>
                </a:solidFill>
                <a:latin typeface="方正隶变_GBK" panose="02000000000000000000" charset="-122"/>
                <a:ea typeface="方正隶变_GBK" panose="02000000000000000000" charset="-122"/>
                <a:cs typeface="+mn-cs"/>
              </a:rPr>
              <a:t>    </a:t>
            </a:r>
            <a:r>
              <a:rPr kumimoji="1" lang="zh-CN" altLang="en-US" sz="2800" b="1" kern="1200" cap="none" spc="0" normalizeH="0" baseline="0" noProof="0" smtClean="0">
                <a:latin typeface="方正隶变_GBK" panose="02000000000000000000" charset="-122"/>
                <a:ea typeface="方正隶变_GBK" panose="02000000000000000000" charset="-122"/>
                <a:cs typeface="+mn-cs"/>
              </a:rPr>
              <a:t>在设计开发阶段应该注意尽量把软件设计成容易测试和容易诊断的，可用的测试工具和调试工具对测试和诊断非常重要。</a:t>
            </a:r>
            <a:endParaRPr kumimoji="1" lang="zh-CN" altLang="en-US" sz="2800" b="1" kern="1200" cap="none" spc="0" normalizeH="0" baseline="0" noProof="0" smtClean="0">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71396"/>
                                        </p:tgtEl>
                                        <p:attrNameLst>
                                          <p:attrName>style.visibility</p:attrName>
                                        </p:attrNameLst>
                                      </p:cBhvr>
                                      <p:to>
                                        <p:strVal val="visible"/>
                                      </p:to>
                                    </p:set>
                                    <p:anim calcmode="lin" valueType="num">
                                      <p:cBhvr additive="base">
                                        <p:cTn id="7" dur="500" fill="hold"/>
                                        <p:tgtEl>
                                          <p:spTgt spid="571396"/>
                                        </p:tgtEl>
                                        <p:attrNameLst>
                                          <p:attrName>ppt_x</p:attrName>
                                        </p:attrNameLst>
                                      </p:cBhvr>
                                      <p:tavLst>
                                        <p:tav tm="0">
                                          <p:val>
                                            <p:strVal val="0-#ppt_w/2"/>
                                          </p:val>
                                        </p:tav>
                                        <p:tav tm="100000">
                                          <p:val>
                                            <p:strVal val="#ppt_x"/>
                                          </p:val>
                                        </p:tav>
                                      </p:tavLst>
                                    </p:anim>
                                    <p:anim calcmode="lin" valueType="num">
                                      <p:cBhvr additive="base">
                                        <p:cTn id="8" dur="500" fill="hold"/>
                                        <p:tgtEl>
                                          <p:spTgt spid="57139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1396"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344066" name="Rectangle 2"/>
          <p:cNvSpPr>
            <a:spLocks noGrp="1" noChangeArrowheads="1"/>
          </p:cNvSpPr>
          <p:nvPr/>
        </p:nvSpPr>
        <p:spPr>
          <a:xfrm>
            <a:off x="838200" y="1143000"/>
            <a:ext cx="7315200" cy="3311525"/>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3.  </a:t>
            </a:r>
            <a:r>
              <a:rPr kumimoji="0" lang="zh-CN" altLang="en-US" sz="28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可修改性</a:t>
            </a:r>
            <a:endParaRPr kumimoji="0" lang="zh-CN" altLang="en-US" sz="28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软件的可修改程度与软件设计阶段采用的原则和策略是直接相关的。如：模块的耦合、内聚、控制范围和作用范围、局部化程度都直接影响软件的可修改性。 </a:t>
            </a:r>
            <a:endParaRPr kumimoji="0" lang="zh-CN" altLang="en-US" sz="2800" b="0"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714755" name="Rectangle 3"/>
          <p:cNvSpPr>
            <a:spLocks noGrp="1" noChangeArrowheads="1"/>
          </p:cNvSpPr>
          <p:nvPr/>
        </p:nvSpPr>
        <p:spPr>
          <a:xfrm>
            <a:off x="838200" y="1114425"/>
            <a:ext cx="6477000" cy="1882775"/>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342900" marR="0" lvl="0" indent="-342900" algn="l"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200" b="1" i="0" u="none" strike="noStrike" kern="0" cap="none" spc="0" normalizeH="0" baseline="0" noProof="0" smtClean="0">
                <a:ln>
                  <a:noFill/>
                </a:ln>
                <a:solidFill>
                  <a:schemeClr val="tx1"/>
                </a:solidFill>
                <a:effectLst/>
                <a:uLnTx/>
                <a:uFillTx/>
                <a:latin typeface="Times New Roman" panose="02020603050405020304" pitchFamily="18" charset="0"/>
                <a:ea typeface="+mn-ea"/>
                <a:cs typeface="+mn-cs"/>
              </a:rPr>
              <a:t>4.  </a:t>
            </a:r>
            <a:r>
              <a:rPr kumimoji="0" lang="zh-CN" altLang="en-US"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Times New Roman" panose="02020603050405020304" pitchFamily="18" charset="0"/>
                <a:ea typeface="+mn-ea"/>
                <a:cs typeface="+mn-cs"/>
              </a:rPr>
              <a:t>可移植性</a:t>
            </a:r>
            <a:endParaRPr kumimoji="0" lang="zh-CN" altLang="en-US"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Times New Roman" panose="02020603050405020304" pitchFamily="18" charset="0"/>
              <a:ea typeface="+mn-ea"/>
              <a:cs typeface="+mn-cs"/>
            </a:endParaRPr>
          </a:p>
          <a:p>
            <a:pPr marL="342900" marR="0" lvl="0" indent="-342900" algn="l"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endParaRPr kumimoji="0" lang="zh-CN" altLang="en-US" sz="3200" b="1" i="0" u="none" strike="noStrike" kern="0" cap="none" spc="0" normalizeH="0" baseline="0" noProof="0" smtClean="0">
              <a:ln>
                <a:noFill/>
              </a:ln>
              <a:solidFill>
                <a:srgbClr val="FFFF00"/>
              </a:solidFill>
              <a:effectLst/>
              <a:uLnTx/>
              <a:uFillTx/>
              <a:latin typeface="Times New Roman" panose="02020603050405020304" pitchFamily="18" charset="0"/>
              <a:ea typeface="+mn-ea"/>
              <a:cs typeface="+mn-cs"/>
            </a:endParaRPr>
          </a:p>
          <a:p>
            <a:pPr marL="342900" marR="0" lvl="0" indent="-342900" algn="l"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endParaRPr kumimoji="0" lang="zh-CN" altLang="en-US"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Times New Roman" panose="02020603050405020304" pitchFamily="18" charset="0"/>
              <a:ea typeface="+mn-ea"/>
              <a:cs typeface="+mn-cs"/>
            </a:endParaRPr>
          </a:p>
        </p:txBody>
      </p:sp>
      <p:sp>
        <p:nvSpPr>
          <p:cNvPr id="2" name="文本框 1"/>
          <p:cNvSpPr txBox="1"/>
          <p:nvPr/>
        </p:nvSpPr>
        <p:spPr>
          <a:xfrm>
            <a:off x="1060450" y="2235835"/>
            <a:ext cx="8183880" cy="2676525"/>
          </a:xfrm>
          <a:prstGeom prst="rect">
            <a:avLst/>
          </a:prstGeom>
          <a:noFill/>
        </p:spPr>
        <p:txBody>
          <a:bodyPr wrap="square" rtlCol="0">
            <a:spAutoFit/>
          </a:bodyPr>
          <a:p>
            <a:r>
              <a:rPr lang="en-US" altLang="zh-CN" sz="1600" b="1">
                <a:latin typeface="方正隶变_GBK" panose="02000000000000000000" charset="-122"/>
                <a:ea typeface="方正隶变_GBK" panose="02000000000000000000" charset="-122"/>
              </a:rPr>
              <a:t>  </a:t>
            </a:r>
            <a:r>
              <a:rPr lang="en-US" altLang="zh-CN" sz="2800" b="1">
                <a:latin typeface="方正隶变_GBK" panose="02000000000000000000" charset="-122"/>
                <a:ea typeface="方正隶变_GBK" panose="02000000000000000000" charset="-122"/>
              </a:rPr>
              <a:t>   </a:t>
            </a:r>
            <a:r>
              <a:rPr lang="zh-CN" altLang="en-US" sz="2800" b="1">
                <a:latin typeface="方正隶变_GBK" panose="02000000000000000000" charset="-122"/>
                <a:ea typeface="方正隶变_GBK" panose="02000000000000000000" charset="-122"/>
              </a:rPr>
              <a:t>软件的可移植性指的是，把程序从一种计算环境（硬件配置和操作系统）转移到另一种计算环境的难易程度。把与硬件，操作系统以及其他外部设备有关的程序代码集中放到特定的程序模块中，可以把因环境变化而必须修改的程序局限在少数程序模块中，从而降低修改的难度。</a:t>
            </a:r>
            <a:endParaRPr lang="zh-CN" altLang="en-US" sz="2800" b="1">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36226" name="Rectangle 3"/>
          <p:cNvSpPr>
            <a:spLocks noGrp="1"/>
          </p:cNvSpPr>
          <p:nvPr/>
        </p:nvSpPr>
        <p:spPr>
          <a:xfrm>
            <a:off x="2026920" y="1596390"/>
            <a:ext cx="7086600" cy="2895600"/>
          </a:xfrm>
          <a:prstGeom prst="rect">
            <a:avLst/>
          </a:prstGeom>
          <a:noFill/>
          <a:ln>
            <a:noFill/>
          </a:ln>
          <a:effectLst/>
        </p:spPr>
        <p:txBody>
          <a:bodyPr vert="horz" wrap="square" lIns="0" tIns="45720" rIns="0" bIns="45720" numCol="1" anchor="t" anchorCtr="0" compatLnSpc="1"/>
          <a:lstStyle/>
          <a:p>
            <a:pPr marL="0" indent="0" eaLnBrk="1" hangingPunct="1">
              <a:lnSpc>
                <a:spcPct val="150000"/>
              </a:lnSpc>
              <a:spcBef>
                <a:spcPct val="0"/>
              </a:spcBef>
            </a:pPr>
            <a:r>
              <a:rPr lang="zh-CN" altLang="en-US" sz="2800" b="1" dirty="0">
                <a:effectLst/>
                <a:latin typeface="宋体" panose="02010600030101010101" pitchFamily="2" charset="-122"/>
              </a:rPr>
              <a:t>  软件维护所需的工作量非常大，一般说来，大型软件的维护成本高达开发总成本的四倍左右。目前，软件开发组织把</a:t>
            </a:r>
            <a:r>
              <a:rPr lang="zh-CN" altLang="en-US" sz="2800" b="1" dirty="0">
                <a:effectLst/>
              </a:rPr>
              <a:t>60%</a:t>
            </a:r>
            <a:r>
              <a:rPr lang="zh-CN" altLang="en-US" sz="2800" b="1" dirty="0">
                <a:effectLst/>
                <a:latin typeface="宋体" panose="02010600030101010101" pitchFamily="2" charset="-122"/>
              </a:rPr>
              <a:t>以上的工作量用于维护自己的软件上。</a:t>
            </a:r>
            <a:endParaRPr lang="zh-CN" altLang="en-US" sz="2800" dirty="0">
              <a:effectLst/>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70019" name="Rectangle 4"/>
          <p:cNvSpPr/>
          <p:nvPr/>
        </p:nvSpPr>
        <p:spPr>
          <a:xfrm>
            <a:off x="829628" y="1168718"/>
            <a:ext cx="7391400" cy="3322955"/>
          </a:xfrm>
          <a:prstGeom prst="rect">
            <a:avLst/>
          </a:prstGeom>
          <a:noFill/>
          <a:ln w="12700">
            <a:noFill/>
          </a:ln>
        </p:spPr>
        <p:txBody>
          <a:bodyPr lIns="0" rIns="0">
            <a:spAutoFit/>
          </a:bodyPr>
          <a:p>
            <a:pPr>
              <a:lnSpc>
                <a:spcPct val="150000"/>
              </a:lnSpc>
            </a:pPr>
            <a:r>
              <a:rPr lang="zh-CN" altLang="en-US" sz="2800" b="1" dirty="0">
                <a:latin typeface="方正隶变_GBK" panose="02000000000000000000" charset="-122"/>
                <a:ea typeface="方正隶变_GBK" panose="02000000000000000000" charset="-122"/>
              </a:rPr>
              <a:t>  </a:t>
            </a:r>
            <a:r>
              <a:rPr lang="zh-CN" altLang="en-US" sz="2800" b="1" kern="0" noProof="0" smtClean="0">
                <a:ln>
                  <a:noFill/>
                </a:ln>
                <a:effectLst/>
                <a:uLnTx/>
                <a:uFillTx/>
                <a:latin typeface="方正隶变_GBK" panose="02000000000000000000" charset="-122"/>
                <a:ea typeface="方正隶变_GBK" panose="02000000000000000000" charset="-122"/>
                <a:sym typeface="+mn-ea"/>
              </a:rPr>
              <a:t>5.  </a:t>
            </a:r>
            <a:r>
              <a:rPr lang="zh-CN" altLang="en-US" sz="2800" b="1" kern="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sym typeface="+mn-ea"/>
              </a:rPr>
              <a:t>可重用性</a:t>
            </a:r>
            <a:endParaRPr lang="zh-CN" altLang="en-US" sz="2800" b="1" dirty="0">
              <a:latin typeface="方正隶变_GBK" panose="02000000000000000000" charset="-122"/>
              <a:ea typeface="方正隶变_GBK" panose="02000000000000000000" charset="-122"/>
            </a:endParaRPr>
          </a:p>
          <a:p>
            <a:pPr>
              <a:lnSpc>
                <a:spcPct val="150000"/>
              </a:lnSpc>
            </a:pPr>
            <a:r>
              <a:rPr lang="zh-CN" altLang="en-US" sz="2800" b="1" dirty="0">
                <a:latin typeface="方正隶变_GBK" panose="02000000000000000000" charset="-122"/>
                <a:ea typeface="方正隶变_GBK" panose="02000000000000000000" charset="-122"/>
              </a:rPr>
              <a:t>  决定软件可维护性的最终因素是软件设计阶段所采用的方法，以及软件文档资料的好坏。</a:t>
            </a:r>
            <a:endParaRPr lang="zh-CN" altLang="en-US" sz="2800" b="1" dirty="0">
              <a:latin typeface="方正隶变_GBK" panose="02000000000000000000" charset="-122"/>
              <a:ea typeface="方正隶变_GBK" panose="02000000000000000000" charset="-122"/>
            </a:endParaRPr>
          </a:p>
          <a:p>
            <a:pPr>
              <a:lnSpc>
                <a:spcPct val="150000"/>
              </a:lnSpc>
            </a:pPr>
            <a:r>
              <a:rPr lang="zh-CN" altLang="en-US" sz="2800" b="1" dirty="0">
                <a:latin typeface="方正隶变_GBK" panose="02000000000000000000" charset="-122"/>
                <a:ea typeface="方正隶变_GBK" panose="02000000000000000000" charset="-122"/>
              </a:rPr>
              <a:t>  </a:t>
            </a:r>
            <a:r>
              <a:rPr lang="zh-CN" altLang="en-US" sz="2800" b="1" dirty="0">
                <a:solidFill>
                  <a:srgbClr val="FF0000"/>
                </a:solidFill>
                <a:latin typeface="方正隶变_GBK" panose="02000000000000000000" charset="-122"/>
                <a:ea typeface="方正隶变_GBK" panose="02000000000000000000" charset="-122"/>
              </a:rPr>
              <a:t>提高软件的可维护性是软件工程的一个重要目标。 </a:t>
            </a:r>
            <a:endParaRPr lang="zh-CN" altLang="en-US" sz="2800" b="1" dirty="0">
              <a:solidFill>
                <a:srgbClr val="FF0000"/>
              </a:solidFill>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71042" name="Rectangle 3"/>
          <p:cNvSpPr>
            <a:spLocks noGrp="1"/>
          </p:cNvSpPr>
          <p:nvPr/>
        </p:nvSpPr>
        <p:spPr>
          <a:xfrm>
            <a:off x="830263" y="692150"/>
            <a:ext cx="3309937" cy="5400675"/>
          </a:xfrm>
          <a:prstGeom prst="rect">
            <a:avLst/>
          </a:prstGeom>
          <a:noFill/>
          <a:ln>
            <a:noFill/>
          </a:ln>
          <a:effectLst/>
        </p:spPr>
        <p:txBody>
          <a:bodyPr vert="horz" wrap="square" lIns="91440" tIns="45720" rIns="91440" bIns="45720" numCol="1" anchor="t" anchorCtr="0" compatLnSpc="1"/>
          <a:lstStyle/>
          <a:p>
            <a:pPr eaLnBrk="1" hangingPunct="1">
              <a:lnSpc>
                <a:spcPct val="150000"/>
              </a:lnSpc>
              <a:spcBef>
                <a:spcPct val="0"/>
              </a:spcBef>
            </a:pPr>
            <a:r>
              <a:rPr lang="en-US" altLang="zh-CN" sz="4400" b="1" dirty="0">
                <a:effectLst/>
                <a:latin typeface="方正隶变_GBK" panose="02000000000000000000" charset="-122"/>
                <a:ea typeface="方正隶变_GBK" panose="02000000000000000000" charset="-122"/>
              </a:rPr>
              <a:t>4.</a:t>
            </a:r>
            <a:r>
              <a:rPr lang="zh-CN" altLang="en-US" sz="4400" b="1" dirty="0">
                <a:effectLst/>
                <a:latin typeface="方正隶变_GBK" panose="02000000000000000000" charset="-122"/>
                <a:ea typeface="方正隶变_GBK" panose="02000000000000000000" charset="-122"/>
              </a:rPr>
              <a:t>2  文档</a:t>
            </a:r>
            <a:endParaRPr lang="zh-CN" altLang="en-US" sz="44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1.  用户文档</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1）功能描述；</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2）安装文档；</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3）使用手册；</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4）参考手册；</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5）操作员指南；</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a:t>
            </a:r>
            <a:endParaRPr lang="zh-CN" altLang="en-US" sz="2800" b="1" dirty="0">
              <a:effectLst/>
              <a:latin typeface="方正隶变_GBK" panose="02000000000000000000" charset="-122"/>
              <a:ea typeface="方正隶变_GBK" panose="02000000000000000000" charset="-122"/>
            </a:endParaRPr>
          </a:p>
        </p:txBody>
      </p:sp>
      <p:sp>
        <p:nvSpPr>
          <p:cNvPr id="2" name="文本框 1"/>
          <p:cNvSpPr txBox="1"/>
          <p:nvPr/>
        </p:nvSpPr>
        <p:spPr>
          <a:xfrm>
            <a:off x="4634865" y="1803400"/>
            <a:ext cx="267970" cy="1383665"/>
          </a:xfrm>
          <a:prstGeom prst="rect">
            <a:avLst/>
          </a:prstGeom>
          <a:noFill/>
        </p:spPr>
        <p:txBody>
          <a:bodyPr wrap="none" rtlCol="0">
            <a:spAutoFit/>
          </a:bodyPr>
          <a:p>
            <a:pPr algn="l"/>
            <a:endParaRPr lang="zh-CN" altLang="en-US" sz="2800" b="1" dirty="0">
              <a:effectLst/>
              <a:latin typeface="方正隶变_GBK" panose="02000000000000000000" charset="-122"/>
              <a:ea typeface="方正隶变_GBK" panose="02000000000000000000" charset="-122"/>
              <a:sym typeface="+mn-ea"/>
            </a:endParaRPr>
          </a:p>
          <a:p>
            <a:pPr algn="l"/>
            <a:r>
              <a:rPr lang="zh-CN" altLang="en-US" sz="2800" b="1" dirty="0">
                <a:effectLst/>
                <a:latin typeface="方正隶变_GBK" panose="02000000000000000000" charset="-122"/>
                <a:ea typeface="方正隶变_GBK" panose="02000000000000000000" charset="-122"/>
                <a:sym typeface="+mn-ea"/>
              </a:rPr>
              <a:t> </a:t>
            </a:r>
            <a:endParaRPr lang="zh-CN" altLang="en-US" sz="2800" b="1" dirty="0">
              <a:effectLst/>
              <a:latin typeface="方正隶变_GBK" panose="02000000000000000000" charset="-122"/>
              <a:ea typeface="方正隶变_GBK" panose="02000000000000000000" charset="-122"/>
              <a:sym typeface="+mn-ea"/>
            </a:endParaRPr>
          </a:p>
          <a:p>
            <a:endParaRPr lang="zh-CN" altLang="en-US" sz="2800" b="1" dirty="0">
              <a:effectLst/>
              <a:latin typeface="方正隶变_GBK" panose="02000000000000000000" charset="-122"/>
              <a:ea typeface="方正隶变_GBK" panose="02000000000000000000" charset="-122"/>
              <a:sym typeface="+mn-ea"/>
            </a:endParaRPr>
          </a:p>
        </p:txBody>
      </p:sp>
      <p:sp>
        <p:nvSpPr>
          <p:cNvPr id="3" name="文本框 2"/>
          <p:cNvSpPr txBox="1"/>
          <p:nvPr/>
        </p:nvSpPr>
        <p:spPr>
          <a:xfrm>
            <a:off x="5156200" y="1946910"/>
            <a:ext cx="4501515" cy="1383665"/>
          </a:xfrm>
          <a:prstGeom prst="rect">
            <a:avLst/>
          </a:prstGeom>
          <a:noFill/>
        </p:spPr>
        <p:txBody>
          <a:bodyPr wrap="square" rtlCol="0">
            <a:spAutoFit/>
          </a:bodyPr>
          <a:p>
            <a:r>
              <a:rPr lang="en-US" altLang="zh-CN"/>
              <a:t>       </a:t>
            </a:r>
            <a:r>
              <a:rPr lang="zh-CN" altLang="en-US" sz="2800" b="1">
                <a:latin typeface="方正隶变_GBK" panose="02000000000000000000" charset="-122"/>
                <a:ea typeface="方正隶变_GBK" panose="02000000000000000000" charset="-122"/>
              </a:rPr>
              <a:t>用户了解系统的第一步，它应该能使用户获得对系统的准确的初步印象</a:t>
            </a:r>
            <a:endParaRPr lang="zh-CN" altLang="en-US" sz="2800" b="1">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2" name="文本框 1"/>
          <p:cNvSpPr txBox="1"/>
          <p:nvPr/>
        </p:nvSpPr>
        <p:spPr>
          <a:xfrm>
            <a:off x="1047115" y="1301750"/>
            <a:ext cx="7230745" cy="1814830"/>
          </a:xfrm>
          <a:prstGeom prst="rect">
            <a:avLst/>
          </a:prstGeom>
          <a:noFill/>
        </p:spPr>
        <p:txBody>
          <a:bodyPr wrap="none" rtlCol="0">
            <a:spAutoFit/>
          </a:bodyPr>
          <a:p>
            <a:pPr algn="l"/>
            <a:r>
              <a:rPr lang="zh-CN" altLang="en-US" b="1" dirty="0">
                <a:effectLst/>
                <a:latin typeface="方正隶变_GBK" panose="02000000000000000000" charset="-122"/>
                <a:ea typeface="方正隶变_GBK" panose="02000000000000000000" charset="-122"/>
                <a:sym typeface="+mn-ea"/>
              </a:rPr>
              <a:t> </a:t>
            </a:r>
            <a:r>
              <a:rPr lang="zh-CN" altLang="en-US" sz="2400" b="1" dirty="0">
                <a:effectLst/>
                <a:latin typeface="方正隶变_GBK" panose="02000000000000000000" charset="-122"/>
                <a:ea typeface="方正隶变_GBK" panose="02000000000000000000" charset="-122"/>
                <a:sym typeface="+mn-ea"/>
              </a:rPr>
              <a:t> </a:t>
            </a:r>
            <a:r>
              <a:rPr lang="zh-CN" altLang="en-US" sz="2800" b="1" dirty="0">
                <a:effectLst/>
                <a:latin typeface="方正隶变_GBK" panose="02000000000000000000" charset="-122"/>
                <a:ea typeface="方正隶变_GBK" panose="02000000000000000000" charset="-122"/>
                <a:sym typeface="+mn-ea"/>
              </a:rPr>
              <a:t>2.  系统文档</a:t>
            </a:r>
            <a:endParaRPr lang="zh-CN" altLang="en-US" sz="2800" b="1" dirty="0">
              <a:effectLst/>
              <a:latin typeface="方正隶变_GBK" panose="02000000000000000000" charset="-122"/>
              <a:ea typeface="方正隶变_GBK" panose="02000000000000000000" charset="-122"/>
              <a:sym typeface="+mn-ea"/>
            </a:endParaRPr>
          </a:p>
          <a:p>
            <a:pPr algn="l"/>
            <a:r>
              <a:rPr lang="zh-CN" altLang="en-US" sz="2800" b="1" dirty="0">
                <a:effectLst/>
                <a:latin typeface="方正隶变_GBK" panose="02000000000000000000" charset="-122"/>
                <a:ea typeface="方正隶变_GBK" panose="02000000000000000000" charset="-122"/>
              </a:rPr>
              <a:t>   从问题定义，需求说明到验收测试计划这样</a:t>
            </a:r>
            <a:endParaRPr lang="zh-CN" altLang="en-US" sz="2800" b="1" dirty="0">
              <a:effectLst/>
              <a:latin typeface="方正隶变_GBK" panose="02000000000000000000" charset="-122"/>
              <a:ea typeface="方正隶变_GBK" panose="02000000000000000000" charset="-122"/>
            </a:endParaRPr>
          </a:p>
          <a:p>
            <a:pPr algn="l"/>
            <a:r>
              <a:rPr lang="zh-CN" altLang="en-US" sz="2800" b="1" dirty="0">
                <a:effectLst/>
                <a:latin typeface="方正隶变_GBK" panose="02000000000000000000" charset="-122"/>
                <a:ea typeface="方正隶变_GBK" panose="02000000000000000000" charset="-122"/>
              </a:rPr>
              <a:t>一系列和系统实现有关的文档</a:t>
            </a:r>
            <a:endParaRPr lang="zh-CN" altLang="en-US" sz="2800" b="1" dirty="0">
              <a:effectLst/>
              <a:latin typeface="方正隶变_GBK" panose="02000000000000000000" charset="-122"/>
              <a:ea typeface="方正隶变_GBK" panose="02000000000000000000" charset="-122"/>
            </a:endParaRPr>
          </a:p>
          <a:p>
            <a:endParaRPr lang="zh-CN" altLang="en-US" sz="28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72066" name="Rectangle 3"/>
          <p:cNvSpPr>
            <a:spLocks noGrp="1"/>
          </p:cNvSpPr>
          <p:nvPr/>
        </p:nvSpPr>
        <p:spPr>
          <a:xfrm>
            <a:off x="914400" y="1062038"/>
            <a:ext cx="7391400" cy="4454525"/>
          </a:xfrm>
          <a:prstGeom prst="rect">
            <a:avLst/>
          </a:prstGeom>
          <a:noFill/>
          <a:ln>
            <a:noFill/>
          </a:ln>
          <a:effectLst/>
        </p:spPr>
        <p:txBody>
          <a:bodyPr vert="horz" wrap="square" lIns="91440" tIns="45720" rIns="91440" bIns="45720" numCol="1" anchor="t" anchorCtr="0" compatLnSpc="1"/>
          <a:lstStyle/>
          <a:p>
            <a:pPr marL="0" indent="0" eaLnBrk="1" hangingPunct="1">
              <a:lnSpc>
                <a:spcPct val="150000"/>
              </a:lnSpc>
              <a:spcBef>
                <a:spcPct val="0"/>
              </a:spcBef>
            </a:pPr>
            <a:r>
              <a:rPr lang="zh-CN" altLang="en-US" sz="3600" b="1" dirty="0">
                <a:effectLst/>
                <a:latin typeface="方正隶变_GBK" panose="02000000000000000000" charset="-122"/>
                <a:ea typeface="方正隶变_GBK" panose="02000000000000000000" charset="-122"/>
              </a:rPr>
              <a:t>4.3  可维护性复审</a:t>
            </a:r>
            <a:endParaRPr lang="zh-CN" altLang="en-US" sz="36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测试结束时进行正式的可维护性复审，称为配置复审，目的是：保证软件配置的所有成分是完整的、一致的和可理解的。</a:t>
            </a:r>
            <a:endParaRPr lang="zh-CN" altLang="en-US" sz="28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5</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785268" y="334846"/>
            <a:ext cx="17068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预防性维护</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77187" name="Rectangle 3"/>
          <p:cNvSpPr>
            <a:spLocks noGrp="1"/>
          </p:cNvSpPr>
          <p:nvPr/>
        </p:nvSpPr>
        <p:spPr>
          <a:xfrm>
            <a:off x="750888" y="1187450"/>
            <a:ext cx="7924800" cy="5410200"/>
          </a:xfrm>
          <a:prstGeom prst="rect">
            <a:avLst/>
          </a:prstGeom>
          <a:noFill/>
          <a:ln>
            <a:noFill/>
          </a:ln>
          <a:effectLst/>
        </p:spPr>
        <p:txBody>
          <a:bodyPr vert="horz" wrap="square" lIns="91440" tIns="45720" rIns="91440" bIns="45720" numCol="1" anchor="t" anchorCtr="0" compatLnSpc="1"/>
          <a:lstStyle/>
          <a:p>
            <a:pPr marL="762000" indent="-76200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对旧程序维护的做法：</a:t>
            </a:r>
            <a:endParaRPr lang="zh-CN" altLang="en-US" sz="2800" b="1" dirty="0">
              <a:effectLst/>
              <a:latin typeface="方正隶变_GBK" panose="02000000000000000000" charset="-122"/>
              <a:ea typeface="方正隶变_GBK" panose="02000000000000000000" charset="-122"/>
            </a:endParaRPr>
          </a:p>
          <a:p>
            <a:pPr marL="762000" indent="-762000" eaLnBrk="1" hangingPunct="1">
              <a:lnSpc>
                <a:spcPct val="150000"/>
              </a:lnSpc>
              <a:spcBef>
                <a:spcPct val="0"/>
              </a:spcBef>
            </a:pPr>
            <a:r>
              <a:rPr lang="zh-CN" altLang="en-US" sz="2400" b="1" dirty="0">
                <a:effectLst/>
                <a:latin typeface="方正隶变_GBK" panose="02000000000000000000" charset="-122"/>
                <a:ea typeface="方正隶变_GBK" panose="02000000000000000000" charset="-122"/>
              </a:rPr>
              <a:t>    1）反复多次做修改程序的尝试；</a:t>
            </a:r>
            <a:endParaRPr lang="zh-CN" altLang="en-US" sz="2400" b="1" dirty="0">
              <a:effectLst/>
              <a:latin typeface="方正隶变_GBK" panose="02000000000000000000" charset="-122"/>
              <a:ea typeface="方正隶变_GBK" panose="02000000000000000000" charset="-122"/>
            </a:endParaRPr>
          </a:p>
          <a:p>
            <a:pPr marL="762000" indent="-762000" eaLnBrk="1" hangingPunct="1">
              <a:lnSpc>
                <a:spcPct val="150000"/>
              </a:lnSpc>
              <a:spcBef>
                <a:spcPct val="0"/>
              </a:spcBef>
            </a:pPr>
            <a:r>
              <a:rPr lang="zh-CN" altLang="en-US" sz="2400" b="1" dirty="0">
                <a:effectLst/>
                <a:latin typeface="方正隶变_GBK" panose="02000000000000000000" charset="-122"/>
                <a:ea typeface="方正隶变_GBK" panose="02000000000000000000" charset="-122"/>
              </a:rPr>
              <a:t>    2）先通过仔细分析程序，尽可能多地掌握程序内部工作细节，再有效地修改；</a:t>
            </a:r>
            <a:endParaRPr lang="zh-CN" altLang="en-US" sz="2400" b="1" dirty="0">
              <a:effectLst/>
              <a:latin typeface="方正隶变_GBK" panose="02000000000000000000" charset="-122"/>
              <a:ea typeface="方正隶变_GBK" panose="02000000000000000000" charset="-122"/>
            </a:endParaRPr>
          </a:p>
          <a:p>
            <a:pPr marL="762000" indent="-762000" eaLnBrk="1" hangingPunct="1">
              <a:lnSpc>
                <a:spcPct val="150000"/>
              </a:lnSpc>
              <a:spcBef>
                <a:spcPct val="0"/>
              </a:spcBef>
            </a:pPr>
            <a:r>
              <a:rPr lang="zh-CN" altLang="en-US" sz="2400" b="1" dirty="0">
                <a:effectLst/>
                <a:latin typeface="方正隶变_GBK" panose="02000000000000000000" charset="-122"/>
                <a:ea typeface="方正隶变_GBK" panose="02000000000000000000" charset="-122"/>
              </a:rPr>
              <a:t>    3）用软件工程方法重新设计、编码和测试需要变更的软件部分；</a:t>
            </a:r>
            <a:endParaRPr lang="zh-CN" altLang="en-US" sz="2400" b="1" dirty="0">
              <a:effectLst/>
              <a:latin typeface="方正隶变_GBK" panose="02000000000000000000" charset="-122"/>
              <a:ea typeface="方正隶变_GBK" panose="02000000000000000000" charset="-122"/>
            </a:endParaRPr>
          </a:p>
          <a:p>
            <a:pPr marL="762000" indent="-762000" eaLnBrk="1" hangingPunct="1">
              <a:lnSpc>
                <a:spcPct val="150000"/>
              </a:lnSpc>
              <a:spcBef>
                <a:spcPct val="0"/>
              </a:spcBef>
            </a:pPr>
            <a:r>
              <a:rPr lang="zh-CN" altLang="en-US" sz="2400" b="1" dirty="0">
                <a:effectLst/>
                <a:latin typeface="方正隶变_GBK" panose="02000000000000000000" charset="-122"/>
                <a:ea typeface="方正隶变_GBK" panose="02000000000000000000" charset="-122"/>
              </a:rPr>
              <a:t>    4）以软件工程方法为指导，对程序全部重新设计、编码和测试。</a:t>
            </a:r>
            <a:endParaRPr lang="zh-CN" altLang="en-US" sz="2400" b="1" dirty="0">
              <a:effectLst/>
              <a:latin typeface="方正隶变_GBK" panose="02000000000000000000" charset="-122"/>
              <a:ea typeface="方正隶变_GBK" panose="02000000000000000000" charset="-122"/>
            </a:endParaRPr>
          </a:p>
          <a:p>
            <a:pPr marL="762000" indent="-762000" eaLnBrk="1" hangingPunct="1">
              <a:lnSpc>
                <a:spcPct val="150000"/>
              </a:lnSpc>
              <a:spcBef>
                <a:spcPct val="0"/>
              </a:spcBef>
            </a:pPr>
            <a:r>
              <a:rPr lang="zh-CN" altLang="en-US" sz="2400" b="1" dirty="0">
                <a:solidFill>
                  <a:srgbClr val="FFFF00"/>
                </a:solidFill>
                <a:effectLst/>
                <a:latin typeface="方正隶变_GBK" panose="02000000000000000000" charset="-122"/>
                <a:ea typeface="方正隶变_GBK" panose="02000000000000000000" charset="-122"/>
              </a:rPr>
              <a:t>          </a:t>
            </a:r>
            <a:r>
              <a:rPr lang="zh-CN" altLang="en-US" sz="2400" b="1" dirty="0">
                <a:solidFill>
                  <a:srgbClr val="FF0000"/>
                </a:solidFill>
                <a:effectLst/>
                <a:latin typeface="方正隶变_GBK" panose="02000000000000000000" charset="-122"/>
                <a:ea typeface="方正隶变_GBK" panose="02000000000000000000" charset="-122"/>
              </a:rPr>
              <a:t>3）是局部再工程；4）是软件再工程 / 预防性维护</a:t>
            </a:r>
            <a:endParaRPr lang="zh-CN" altLang="en-US" sz="2400" b="1" dirty="0">
              <a:solidFill>
                <a:srgbClr val="FF0000"/>
              </a:solidFill>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5</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785268" y="334846"/>
            <a:ext cx="17068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预防性维护</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1131523" name="Rectangle 3"/>
          <p:cNvSpPr>
            <a:spLocks noGrp="1" noChangeArrowheads="1"/>
          </p:cNvSpPr>
          <p:nvPr/>
        </p:nvSpPr>
        <p:spPr>
          <a:xfrm>
            <a:off x="539750" y="1052513"/>
            <a:ext cx="7931150" cy="4968875"/>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901700" marR="0" lvl="0" indent="-901700" algn="l" defTabSz="914400" rtl="0" eaLnBrk="1" fontAlgn="base" latinLnBrk="0" hangingPunct="1">
              <a:lnSpc>
                <a:spcPct val="14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进行预防性维护的主要理由：</a:t>
            </a:r>
            <a:endPar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901700" marR="0" lvl="0" indent="-901700" algn="l" defTabSz="914400" rtl="0" eaLnBrk="1" fontAlgn="base" latinLnBrk="0" hangingPunct="1">
              <a:lnSpc>
                <a:spcPct val="14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a:t>
            </a:r>
            <a:r>
              <a:rPr kumimoji="0" lang="en-US" altLang="zh-CN"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1</a:t>
            </a: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）对于旧系统而言，维护一行原代码的代价可能是最初开该行源代码代价的</a:t>
            </a:r>
            <a:r>
              <a:rPr kumimoji="0" lang="en-US" altLang="zh-CN"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14</a:t>
            </a: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a:t>
            </a:r>
            <a:r>
              <a:rPr kumimoji="0" lang="en-US" altLang="zh-CN"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40</a:t>
            </a: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倍；</a:t>
            </a:r>
            <a:endPar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901700" marR="0" lvl="0" indent="-901700" algn="l" defTabSz="914400" rtl="0" eaLnBrk="1" fontAlgn="base" latinLnBrk="0" hangingPunct="1">
              <a:lnSpc>
                <a:spcPct val="14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a:t>
            </a:r>
            <a:r>
              <a:rPr kumimoji="0" lang="en-US" altLang="zh-CN"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2</a:t>
            </a: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）重新设计软件体系结构（程序和数据结构）使用最新的设计理念，对将来的维护有较大帮助；</a:t>
            </a:r>
            <a:endPar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901700" marR="0" lvl="0" indent="-901700" algn="l" defTabSz="914400" rtl="0" eaLnBrk="1" fontAlgn="base" latinLnBrk="0" hangingPunct="1">
              <a:lnSpc>
                <a:spcPct val="14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a:t>
            </a:r>
            <a:r>
              <a:rPr kumimoji="0" lang="en-US" altLang="zh-CN"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3</a:t>
            </a: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）原有旧系统可作为软件原型使用，能提高开发效率。</a:t>
            </a:r>
            <a:endPar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6</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软件再工程过程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grpSp>
        <p:nvGrpSpPr>
          <p:cNvPr id="479235" name="Group 33"/>
          <p:cNvGrpSpPr/>
          <p:nvPr/>
        </p:nvGrpSpPr>
        <p:grpSpPr>
          <a:xfrm>
            <a:off x="539750" y="1524000"/>
            <a:ext cx="4572000" cy="4589463"/>
            <a:chOff x="1392" y="960"/>
            <a:chExt cx="2880" cy="2891"/>
          </a:xfrm>
        </p:grpSpPr>
        <p:sp>
          <p:nvSpPr>
            <p:cNvPr id="479237" name="AutoShape 14"/>
            <p:cNvSpPr/>
            <p:nvPr/>
          </p:nvSpPr>
          <p:spPr>
            <a:xfrm>
              <a:off x="1392" y="960"/>
              <a:ext cx="2880" cy="2880"/>
            </a:xfrm>
            <a:custGeom>
              <a:avLst/>
              <a:gdLst>
                <a:gd name="txL" fmla="*/ 3165 w 21600"/>
                <a:gd name="txT" fmla="*/ 3165 h 21600"/>
                <a:gd name="txR" fmla="*/ 18435 w 21600"/>
                <a:gd name="txB" fmla="*/ 18435 h 21600"/>
              </a:gdLst>
              <a:ahLst/>
              <a:cxnLst>
                <a:cxn ang="0">
                  <a:pos x="1440" y="0"/>
                </a:cxn>
                <a:cxn ang="0">
                  <a:pos x="422" y="422"/>
                </a:cxn>
                <a:cxn ang="0">
                  <a:pos x="0" y="1440"/>
                </a:cxn>
                <a:cxn ang="0">
                  <a:pos x="422" y="2458"/>
                </a:cxn>
                <a:cxn ang="0">
                  <a:pos x="1440" y="2880"/>
                </a:cxn>
                <a:cxn ang="0">
                  <a:pos x="2458" y="2458"/>
                </a:cxn>
                <a:cxn ang="0">
                  <a:pos x="2880" y="1440"/>
                </a:cxn>
                <a:cxn ang="0">
                  <a:pos x="2458" y="422"/>
                </a:cxn>
              </a:cxnLst>
              <a:rect l="txL" t="txT" r="txR" b="txB"/>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333" y="10800"/>
                  </a:moveTo>
                  <a:cubicBezTo>
                    <a:pt x="5333" y="13819"/>
                    <a:pt x="7781" y="16267"/>
                    <a:pt x="10800" y="16267"/>
                  </a:cubicBezTo>
                  <a:cubicBezTo>
                    <a:pt x="13819" y="16267"/>
                    <a:pt x="16267" y="13819"/>
                    <a:pt x="16267" y="10800"/>
                  </a:cubicBezTo>
                  <a:cubicBezTo>
                    <a:pt x="16267" y="7781"/>
                    <a:pt x="13819" y="5333"/>
                    <a:pt x="10800" y="5333"/>
                  </a:cubicBezTo>
                  <a:cubicBezTo>
                    <a:pt x="7781" y="5333"/>
                    <a:pt x="5333" y="7781"/>
                    <a:pt x="5333" y="10800"/>
                  </a:cubicBezTo>
                  <a:close/>
                </a:path>
              </a:pathLst>
            </a:custGeom>
            <a:noFill/>
            <a:ln w="25400" cap="sq" cmpd="sng">
              <a:solidFill>
                <a:schemeClr val="tx1">
                  <a:alpha val="100000"/>
                </a:schemeClr>
              </a:solidFill>
              <a:prstDash val="solid"/>
              <a:round/>
              <a:headEnd type="none" w="sm" len="sm"/>
              <a:tailEnd type="none" w="sm" len="sm"/>
            </a:ln>
          </p:spPr>
          <p:txBody>
            <a:bodyPr/>
            <a:p>
              <a:endParaRPr lang="zh-CN" altLang="en-US">
                <a:latin typeface="方正隶变_GBK" panose="02000000000000000000" charset="-122"/>
                <a:ea typeface="方正隶变_GBK" panose="02000000000000000000" charset="-122"/>
              </a:endParaRPr>
            </a:p>
          </p:txBody>
        </p:sp>
        <p:sp>
          <p:nvSpPr>
            <p:cNvPr id="479238" name="Line 15"/>
            <p:cNvSpPr/>
            <p:nvPr/>
          </p:nvSpPr>
          <p:spPr>
            <a:xfrm flipH="1">
              <a:off x="1662" y="2688"/>
              <a:ext cx="114" cy="546"/>
            </a:xfrm>
            <a:prstGeom prst="line">
              <a:avLst/>
            </a:prstGeom>
            <a:ln w="25400" cap="sq" cmpd="sng">
              <a:solidFill>
                <a:schemeClr val="tx1"/>
              </a:solidFill>
              <a:prstDash val="solid"/>
              <a:headEnd type="none" w="sm" len="sm"/>
              <a:tailEnd type="none" w="sm" len="sm"/>
            </a:ln>
          </p:spPr>
        </p:sp>
        <p:sp>
          <p:nvSpPr>
            <p:cNvPr id="479239" name="Line 16"/>
            <p:cNvSpPr/>
            <p:nvPr/>
          </p:nvSpPr>
          <p:spPr>
            <a:xfrm>
              <a:off x="1776" y="2688"/>
              <a:ext cx="480" cy="144"/>
            </a:xfrm>
            <a:prstGeom prst="line">
              <a:avLst/>
            </a:prstGeom>
            <a:ln w="25400" cap="sq" cmpd="sng">
              <a:solidFill>
                <a:schemeClr val="tx1"/>
              </a:solidFill>
              <a:prstDash val="solid"/>
              <a:headEnd type="none" w="sm" len="sm"/>
              <a:tailEnd type="none" w="sm" len="sm"/>
            </a:ln>
          </p:spPr>
        </p:sp>
        <p:sp>
          <p:nvSpPr>
            <p:cNvPr id="479240" name="Line 17"/>
            <p:cNvSpPr/>
            <p:nvPr/>
          </p:nvSpPr>
          <p:spPr>
            <a:xfrm flipH="1">
              <a:off x="1542" y="1584"/>
              <a:ext cx="570" cy="185"/>
            </a:xfrm>
            <a:prstGeom prst="line">
              <a:avLst/>
            </a:prstGeom>
            <a:ln w="25400" cap="sq" cmpd="sng">
              <a:solidFill>
                <a:schemeClr val="tx1"/>
              </a:solidFill>
              <a:prstDash val="solid"/>
              <a:headEnd type="none" w="sm" len="sm"/>
              <a:tailEnd type="none" w="sm" len="sm"/>
            </a:ln>
          </p:spPr>
        </p:sp>
        <p:sp>
          <p:nvSpPr>
            <p:cNvPr id="479241" name="Line 18"/>
            <p:cNvSpPr/>
            <p:nvPr/>
          </p:nvSpPr>
          <p:spPr>
            <a:xfrm>
              <a:off x="2112" y="1584"/>
              <a:ext cx="69" cy="481"/>
            </a:xfrm>
            <a:prstGeom prst="line">
              <a:avLst/>
            </a:prstGeom>
            <a:ln w="25400" cap="sq" cmpd="sng">
              <a:solidFill>
                <a:schemeClr val="tx1"/>
              </a:solidFill>
              <a:prstDash val="solid"/>
              <a:headEnd type="none" w="sm" len="sm"/>
              <a:tailEnd type="none" w="sm" len="sm"/>
            </a:ln>
          </p:spPr>
        </p:sp>
        <p:sp>
          <p:nvSpPr>
            <p:cNvPr id="479242" name="Line 19"/>
            <p:cNvSpPr/>
            <p:nvPr/>
          </p:nvSpPr>
          <p:spPr>
            <a:xfrm flipH="1" flipV="1">
              <a:off x="2789" y="971"/>
              <a:ext cx="331" cy="373"/>
            </a:xfrm>
            <a:prstGeom prst="line">
              <a:avLst/>
            </a:prstGeom>
            <a:ln w="25400" cap="sq" cmpd="sng">
              <a:solidFill>
                <a:schemeClr val="tx1"/>
              </a:solidFill>
              <a:prstDash val="solid"/>
              <a:headEnd type="none" w="sm" len="sm"/>
              <a:tailEnd type="none" w="sm" len="sm"/>
            </a:ln>
          </p:spPr>
        </p:sp>
        <p:sp>
          <p:nvSpPr>
            <p:cNvPr id="479243" name="Line 20"/>
            <p:cNvSpPr/>
            <p:nvPr/>
          </p:nvSpPr>
          <p:spPr>
            <a:xfrm flipH="1">
              <a:off x="2789" y="1344"/>
              <a:ext cx="331" cy="326"/>
            </a:xfrm>
            <a:prstGeom prst="line">
              <a:avLst/>
            </a:prstGeom>
            <a:ln w="25400" cap="sq" cmpd="sng">
              <a:solidFill>
                <a:schemeClr val="tx1"/>
              </a:solidFill>
              <a:prstDash val="solid"/>
              <a:headEnd type="none" w="sm" len="sm"/>
              <a:tailEnd type="none" w="sm" len="sm"/>
            </a:ln>
          </p:spPr>
        </p:sp>
        <p:sp>
          <p:nvSpPr>
            <p:cNvPr id="479244" name="Line 21"/>
            <p:cNvSpPr/>
            <p:nvPr/>
          </p:nvSpPr>
          <p:spPr>
            <a:xfrm flipV="1">
              <a:off x="2510" y="3135"/>
              <a:ext cx="354" cy="305"/>
            </a:xfrm>
            <a:prstGeom prst="line">
              <a:avLst/>
            </a:prstGeom>
            <a:ln w="25400" cap="sq" cmpd="sng">
              <a:solidFill>
                <a:schemeClr val="tx1"/>
              </a:solidFill>
              <a:prstDash val="solid"/>
              <a:headEnd type="none" w="sm" len="sm"/>
              <a:tailEnd type="none" w="sm" len="sm"/>
            </a:ln>
          </p:spPr>
        </p:sp>
        <p:sp>
          <p:nvSpPr>
            <p:cNvPr id="479245" name="Line 22"/>
            <p:cNvSpPr/>
            <p:nvPr/>
          </p:nvSpPr>
          <p:spPr>
            <a:xfrm>
              <a:off x="2496" y="3456"/>
              <a:ext cx="359" cy="395"/>
            </a:xfrm>
            <a:prstGeom prst="line">
              <a:avLst/>
            </a:prstGeom>
            <a:ln w="25400" cap="sq" cmpd="sng">
              <a:solidFill>
                <a:schemeClr val="tx1"/>
              </a:solidFill>
              <a:prstDash val="solid"/>
              <a:headEnd type="none" w="sm" len="sm"/>
              <a:tailEnd type="none" w="sm" len="sm"/>
            </a:ln>
          </p:spPr>
        </p:sp>
        <p:sp>
          <p:nvSpPr>
            <p:cNvPr id="479246" name="Line 23"/>
            <p:cNvSpPr/>
            <p:nvPr/>
          </p:nvSpPr>
          <p:spPr>
            <a:xfrm flipH="1" flipV="1">
              <a:off x="3522" y="2650"/>
              <a:ext cx="126" cy="470"/>
            </a:xfrm>
            <a:prstGeom prst="line">
              <a:avLst/>
            </a:prstGeom>
            <a:ln w="25400" cap="sq" cmpd="sng">
              <a:solidFill>
                <a:schemeClr val="tx1"/>
              </a:solidFill>
              <a:prstDash val="solid"/>
              <a:headEnd type="none" w="sm" len="sm"/>
              <a:tailEnd type="none" w="sm" len="sm"/>
            </a:ln>
          </p:spPr>
        </p:sp>
        <p:sp>
          <p:nvSpPr>
            <p:cNvPr id="479247" name="Line 24"/>
            <p:cNvSpPr/>
            <p:nvPr/>
          </p:nvSpPr>
          <p:spPr>
            <a:xfrm flipV="1">
              <a:off x="3648" y="2839"/>
              <a:ext cx="540" cy="281"/>
            </a:xfrm>
            <a:prstGeom prst="line">
              <a:avLst/>
            </a:prstGeom>
            <a:ln w="25400" cap="sq" cmpd="sng">
              <a:solidFill>
                <a:schemeClr val="tx1"/>
              </a:solidFill>
              <a:prstDash val="solid"/>
              <a:headEnd type="none" w="sm" len="sm"/>
              <a:tailEnd type="none" w="sm" len="sm"/>
            </a:ln>
          </p:spPr>
        </p:sp>
        <p:sp>
          <p:nvSpPr>
            <p:cNvPr id="479248" name="Line 25"/>
            <p:cNvSpPr/>
            <p:nvPr/>
          </p:nvSpPr>
          <p:spPr>
            <a:xfrm flipV="1">
              <a:off x="3888" y="1629"/>
              <a:ext cx="152" cy="435"/>
            </a:xfrm>
            <a:prstGeom prst="line">
              <a:avLst/>
            </a:prstGeom>
            <a:ln w="25400" cap="sq" cmpd="sng">
              <a:solidFill>
                <a:schemeClr val="tx1"/>
              </a:solidFill>
              <a:prstDash val="solid"/>
              <a:headEnd type="none" w="sm" len="sm"/>
              <a:tailEnd type="none" w="sm" len="sm"/>
            </a:ln>
          </p:spPr>
        </p:sp>
        <p:sp>
          <p:nvSpPr>
            <p:cNvPr id="479249" name="Line 26"/>
            <p:cNvSpPr/>
            <p:nvPr/>
          </p:nvSpPr>
          <p:spPr>
            <a:xfrm flipH="1" flipV="1">
              <a:off x="3398" y="1942"/>
              <a:ext cx="490" cy="122"/>
            </a:xfrm>
            <a:prstGeom prst="line">
              <a:avLst/>
            </a:prstGeom>
            <a:ln w="25400" cap="sq" cmpd="sng">
              <a:solidFill>
                <a:schemeClr val="tx1"/>
              </a:solidFill>
              <a:prstDash val="solid"/>
              <a:headEnd type="none" w="sm" len="sm"/>
              <a:tailEnd type="none" w="sm" len="sm"/>
            </a:ln>
          </p:spPr>
        </p:sp>
        <p:sp>
          <p:nvSpPr>
            <p:cNvPr id="479250" name="Text Box 27"/>
            <p:cNvSpPr txBox="1"/>
            <p:nvPr/>
          </p:nvSpPr>
          <p:spPr>
            <a:xfrm>
              <a:off x="2256" y="1104"/>
              <a:ext cx="576" cy="51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正向工程</a:t>
              </a:r>
              <a:endParaRPr lang="zh-CN" altLang="en-US" sz="2400" b="1" dirty="0">
                <a:latin typeface="方正隶变_GBK" panose="02000000000000000000" charset="-122"/>
                <a:ea typeface="方正隶变_GBK" panose="02000000000000000000" charset="-122"/>
              </a:endParaRPr>
            </a:p>
          </p:txBody>
        </p:sp>
        <p:sp>
          <p:nvSpPr>
            <p:cNvPr id="479251" name="Text Box 28"/>
            <p:cNvSpPr txBox="1"/>
            <p:nvPr/>
          </p:nvSpPr>
          <p:spPr>
            <a:xfrm>
              <a:off x="3216" y="1152"/>
              <a:ext cx="576" cy="74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库存目录分析</a:t>
              </a:r>
              <a:endParaRPr lang="zh-CN" altLang="en-US" sz="2400" b="1" dirty="0">
                <a:latin typeface="方正隶变_GBK" panose="02000000000000000000" charset="-122"/>
                <a:ea typeface="方正隶变_GBK" panose="02000000000000000000" charset="-122"/>
              </a:endParaRPr>
            </a:p>
          </p:txBody>
        </p:sp>
        <p:sp>
          <p:nvSpPr>
            <p:cNvPr id="479252" name="Text Box 29"/>
            <p:cNvSpPr txBox="1"/>
            <p:nvPr/>
          </p:nvSpPr>
          <p:spPr>
            <a:xfrm>
              <a:off x="3600" y="2160"/>
              <a:ext cx="576" cy="51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文档重构</a:t>
              </a:r>
              <a:endParaRPr lang="zh-CN" altLang="en-US" sz="2400" b="1" dirty="0">
                <a:latin typeface="方正隶变_GBK" panose="02000000000000000000" charset="-122"/>
                <a:ea typeface="方正隶变_GBK" panose="02000000000000000000" charset="-122"/>
              </a:endParaRPr>
            </a:p>
          </p:txBody>
        </p:sp>
        <p:sp>
          <p:nvSpPr>
            <p:cNvPr id="479253" name="Text Box 30"/>
            <p:cNvSpPr txBox="1"/>
            <p:nvPr/>
          </p:nvSpPr>
          <p:spPr>
            <a:xfrm>
              <a:off x="2928" y="3120"/>
              <a:ext cx="576" cy="51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逆向工程</a:t>
              </a:r>
              <a:endParaRPr lang="zh-CN" altLang="en-US" sz="2400" b="1" dirty="0">
                <a:latin typeface="方正隶变_GBK" panose="02000000000000000000" charset="-122"/>
                <a:ea typeface="方正隶变_GBK" panose="02000000000000000000" charset="-122"/>
              </a:endParaRPr>
            </a:p>
          </p:txBody>
        </p:sp>
        <p:sp>
          <p:nvSpPr>
            <p:cNvPr id="479254" name="Text Box 31"/>
            <p:cNvSpPr txBox="1"/>
            <p:nvPr/>
          </p:nvSpPr>
          <p:spPr>
            <a:xfrm>
              <a:off x="1872" y="2976"/>
              <a:ext cx="576" cy="51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代码重构</a:t>
              </a:r>
              <a:endParaRPr lang="zh-CN" altLang="en-US" sz="2400" b="1" dirty="0">
                <a:latin typeface="方正隶变_GBK" panose="02000000000000000000" charset="-122"/>
                <a:ea typeface="方正隶变_GBK" panose="02000000000000000000" charset="-122"/>
              </a:endParaRPr>
            </a:p>
          </p:txBody>
        </p:sp>
        <p:sp>
          <p:nvSpPr>
            <p:cNvPr id="479255" name="Text Box 32"/>
            <p:cNvSpPr txBox="1"/>
            <p:nvPr/>
          </p:nvSpPr>
          <p:spPr>
            <a:xfrm>
              <a:off x="1488" y="1968"/>
              <a:ext cx="576" cy="51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数据重构</a:t>
              </a:r>
              <a:endParaRPr lang="zh-CN" altLang="en-US" sz="2400" b="1" dirty="0">
                <a:latin typeface="方正隶变_GBK" panose="02000000000000000000" charset="-122"/>
                <a:ea typeface="方正隶变_GBK" panose="02000000000000000000" charset="-122"/>
              </a:endParaRPr>
            </a:p>
          </p:txBody>
        </p:sp>
      </p:grpSp>
      <p:sp>
        <p:nvSpPr>
          <p:cNvPr id="479236" name="Text Box 34"/>
          <p:cNvSpPr txBox="1"/>
          <p:nvPr/>
        </p:nvSpPr>
        <p:spPr>
          <a:xfrm>
            <a:off x="5580063" y="1125538"/>
            <a:ext cx="2881312" cy="4795837"/>
          </a:xfrm>
          <a:prstGeom prst="rect">
            <a:avLst/>
          </a:prstGeom>
          <a:noFill/>
          <a:ln w="12700">
            <a:noFill/>
          </a:ln>
        </p:spPr>
        <p:txBody>
          <a:bodyPr>
            <a:spAutoFit/>
          </a:bodyPr>
          <a:p>
            <a:pPr algn="just">
              <a:lnSpc>
                <a:spcPct val="150000"/>
              </a:lnSpc>
              <a:spcBef>
                <a:spcPct val="50000"/>
              </a:spcBef>
              <a:buClr>
                <a:schemeClr val="tx2"/>
              </a:buClr>
              <a:buSzPct val="75000"/>
              <a:buFont typeface="Wingdings" panose="05000000000000000000" pitchFamily="2" charset="2"/>
              <a:buNone/>
            </a:pPr>
            <a:r>
              <a:rPr lang="zh-CN" altLang="en-US" sz="2800" b="1" dirty="0">
                <a:latin typeface="方正隶变_GBK" panose="02000000000000000000" charset="-122"/>
                <a:ea typeface="方正隶变_GBK" panose="02000000000000000000" charset="-122"/>
              </a:rPr>
              <a:t>    活动以线性顺序发生，但并非总是这样。</a:t>
            </a:r>
            <a:endParaRPr lang="zh-CN" altLang="en-US" sz="2800" b="1" dirty="0">
              <a:latin typeface="方正隶变_GBK" panose="02000000000000000000" charset="-122"/>
              <a:ea typeface="方正隶变_GBK" panose="02000000000000000000" charset="-122"/>
            </a:endParaRPr>
          </a:p>
          <a:p>
            <a:pPr algn="just">
              <a:lnSpc>
                <a:spcPct val="150000"/>
              </a:lnSpc>
              <a:spcBef>
                <a:spcPct val="50000"/>
              </a:spcBef>
              <a:buClr>
                <a:schemeClr val="tx2"/>
              </a:buClr>
              <a:buSzPct val="75000"/>
              <a:buFont typeface="Wingdings" panose="05000000000000000000" pitchFamily="2" charset="2"/>
              <a:buNone/>
            </a:pPr>
            <a:r>
              <a:rPr lang="zh-CN" altLang="en-US" sz="2800" b="1" dirty="0">
                <a:latin typeface="方正隶变_GBK" panose="02000000000000000000" charset="-122"/>
                <a:ea typeface="方正隶变_GBK" panose="02000000000000000000" charset="-122"/>
              </a:rPr>
              <a:t>    对于任意一个特定循环，可在完成任意一个活动后终止。</a:t>
            </a:r>
            <a:endParaRPr lang="zh-CN" altLang="en-US" sz="28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6</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软件再工程过程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80258" name="Rectangle 3"/>
          <p:cNvSpPr>
            <a:spLocks noGrp="1"/>
          </p:cNvSpPr>
          <p:nvPr/>
        </p:nvSpPr>
        <p:spPr>
          <a:xfrm>
            <a:off x="701993" y="1002348"/>
            <a:ext cx="7991475" cy="5759450"/>
          </a:xfrm>
          <a:prstGeom prst="rect">
            <a:avLst/>
          </a:prstGeom>
          <a:noFill/>
          <a:ln>
            <a:noFill/>
          </a:ln>
          <a:effectLst/>
        </p:spPr>
        <p:txBody>
          <a:bodyPr vert="horz" wrap="square" lIns="0" tIns="45720" rIns="0" bIns="45720" numCol="1" anchor="t" anchorCtr="0" compatLnSpc="1"/>
          <a:lstStyle/>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该模型定义的6类活动：</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    1.  库存目录分析；</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      包含每个应用系统的信息，如：名称、构建日期、修改次数、过去</a:t>
            </a:r>
            <a:r>
              <a:rPr lang="en-US" altLang="zh-CN" sz="2400" b="1" dirty="0">
                <a:effectLst/>
                <a:latin typeface="方正隶变_GBK" panose="02000000000000000000" charset="-122"/>
                <a:ea typeface="方正隶变_GBK" panose="02000000000000000000" charset="-122"/>
              </a:rPr>
              <a:t>18</a:t>
            </a:r>
            <a:r>
              <a:rPr lang="zh-CN" altLang="en-US" sz="2400" b="1" dirty="0">
                <a:effectLst/>
                <a:latin typeface="方正隶变_GBK" panose="02000000000000000000" charset="-122"/>
                <a:ea typeface="方正隶变_GBK" panose="02000000000000000000" charset="-122"/>
              </a:rPr>
              <a:t>个月报告的错误、用户数量、文档质量、预期寿命，等。从中选出再工程的候选者。</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b="1" dirty="0">
                <a:effectLst/>
                <a:latin typeface="方正隶变_GBK" panose="02000000000000000000" charset="-122"/>
                <a:ea typeface="方正隶变_GBK" panose="02000000000000000000" charset="-122"/>
              </a:rPr>
              <a:t> </a:t>
            </a:r>
            <a:r>
              <a:rPr lang="zh-CN" altLang="en-US" sz="2400" b="1" dirty="0">
                <a:effectLst/>
                <a:latin typeface="方正隶变_GBK" panose="02000000000000000000" charset="-122"/>
                <a:ea typeface="方正隶变_GBK" panose="02000000000000000000" charset="-122"/>
              </a:rPr>
              <a:t>   2.  文档重构；</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      （</a:t>
            </a:r>
            <a:r>
              <a:rPr lang="en-US" altLang="zh-CN" sz="2400" b="1" dirty="0">
                <a:effectLst/>
                <a:latin typeface="方正隶变_GBK" panose="02000000000000000000" charset="-122"/>
                <a:ea typeface="方正隶变_GBK" panose="02000000000000000000" charset="-122"/>
              </a:rPr>
              <a:t>1</a:t>
            </a:r>
            <a:r>
              <a:rPr lang="zh-CN" altLang="en-US" sz="2400" b="1" dirty="0">
                <a:effectLst/>
                <a:latin typeface="方正隶变_GBK" panose="02000000000000000000" charset="-122"/>
                <a:ea typeface="方正隶变_GBK" panose="02000000000000000000" charset="-122"/>
              </a:rPr>
              <a:t>）如果一个程序走向生命终点，不再经历变化，则保持现状；（</a:t>
            </a:r>
            <a:r>
              <a:rPr lang="en-US" altLang="zh-CN" sz="2400" b="1" dirty="0">
                <a:effectLst/>
                <a:latin typeface="方正隶变_GBK" panose="02000000000000000000" charset="-122"/>
                <a:ea typeface="方正隶变_GBK" panose="02000000000000000000" charset="-122"/>
              </a:rPr>
              <a:t>2</a:t>
            </a:r>
            <a:r>
              <a:rPr lang="zh-CN" altLang="en-US" sz="2400" b="1" dirty="0">
                <a:effectLst/>
                <a:latin typeface="方正隶变_GBK" panose="02000000000000000000" charset="-122"/>
                <a:ea typeface="方正隶变_GBK" panose="02000000000000000000" charset="-122"/>
              </a:rPr>
              <a:t>）重构只针对当前正在修改的软件部分。</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    3.  逆向工程；</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b="1" dirty="0">
                <a:effectLst/>
                <a:latin typeface="方正隶变_GBK" panose="02000000000000000000" charset="-122"/>
                <a:ea typeface="方正隶变_GBK" panose="02000000000000000000" charset="-122"/>
              </a:rPr>
              <a:t>    </a:t>
            </a:r>
            <a:r>
              <a:rPr lang="zh-CN" altLang="en-US" sz="2400" b="1" dirty="0">
                <a:effectLst/>
                <a:latin typeface="方正隶变_GBK" panose="02000000000000000000" charset="-122"/>
                <a:ea typeface="方正隶变_GBK" panose="02000000000000000000" charset="-122"/>
              </a:rPr>
              <a:t>逆向工程是一个恢复设计结果的过程，从程序代码中抽取数据结构、体系结构和处理过程的设计信息。</a:t>
            </a:r>
            <a:endParaRPr lang="zh-CN" altLang="en-US" sz="24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6</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软件再工程过程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81282" name="Rectangle 4"/>
          <p:cNvSpPr>
            <a:spLocks noGrp="1"/>
          </p:cNvSpPr>
          <p:nvPr/>
        </p:nvSpPr>
        <p:spPr>
          <a:xfrm>
            <a:off x="685800" y="792163"/>
            <a:ext cx="7772400" cy="6021387"/>
          </a:xfrm>
          <a:prstGeom prst="rect">
            <a:avLst/>
          </a:prstGeom>
          <a:noFill/>
          <a:ln w="12700">
            <a:noFill/>
          </a:ln>
          <a:effectLst/>
        </p:spPr>
        <p:txBody>
          <a:bodyPr vert="horz" wrap="square" lIns="91440" tIns="45720" rIns="91440" bIns="45720" numCol="1" anchor="t" anchorCtr="0" compatLnSpc="1"/>
          <a:lstStyle/>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4.  代码重构；</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        分析源代码，标注出与结构化程序设计概念不符的部分，重构它的代码，测试重构代码并更新代码。</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5.  数据重构；</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      当数据结构较差时，进行再工程。如以文件方式保存数据变为以数据库方式存储。</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6.  正向工程。</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      也称革新或改造，即应用软件工程的原理、概念、技术和方法来重新开发现有系统。</a:t>
            </a:r>
            <a:endParaRPr lang="zh-CN" altLang="en-US" sz="24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27203" y="4441725"/>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834498"/>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1937672" y="334846"/>
            <a:ext cx="1402080" cy="460375"/>
          </a:xfrm>
          <a:prstGeom prst="rect">
            <a:avLst/>
          </a:prstGeom>
        </p:spPr>
        <p:txBody>
          <a:bodyPr wrap="none" anchor="t">
            <a:spAutoFit/>
          </a:bodyPr>
          <a:lstStyle/>
          <a:p>
            <a:pPr algn="ctr"/>
            <a:r>
              <a:rPr lang="zh-CN" altLang="en-US" sz="2400" b="1"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参考文献</a:t>
            </a:r>
            <a:endParaRPr lang="zh-CN" altLang="en-US" sz="2400" b="1"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文本框 2"/>
          <p:cNvSpPr txBox="1"/>
          <p:nvPr/>
        </p:nvSpPr>
        <p:spPr>
          <a:xfrm>
            <a:off x="1253718" y="1206516"/>
            <a:ext cx="6052820" cy="368300"/>
          </a:xfrm>
          <a:prstGeom prst="rect">
            <a:avLst/>
          </a:prstGeom>
          <a:noFill/>
        </p:spPr>
        <p:txBody>
          <a:bodyPr wrap="none" rtlCol="0">
            <a:spAutoFit/>
          </a:bodyPr>
          <a:lstStyle/>
          <a:p>
            <a:r>
              <a:rPr lang="zh-CN" altLang="en-US" dirty="0"/>
              <a:t>《软件工程导论》（第六版）</a:t>
            </a:r>
            <a:r>
              <a:rPr lang="en-US" altLang="zh-CN" dirty="0"/>
              <a:t>2013</a:t>
            </a:r>
            <a:r>
              <a:rPr lang="zh-CN" altLang="en-US" dirty="0"/>
              <a:t>年</a:t>
            </a:r>
            <a:r>
              <a:rPr lang="en-US" altLang="zh-CN" dirty="0"/>
              <a:t>8</a:t>
            </a:r>
            <a:r>
              <a:rPr lang="zh-CN" altLang="en-US" dirty="0"/>
              <a:t>月        编号</a:t>
            </a:r>
            <a:r>
              <a:rPr lang="en-US" altLang="zh-CN" dirty="0"/>
              <a:t>050164-01</a:t>
            </a:r>
            <a:endParaRPr lang="en-US" altLang="zh-CN" dirty="0"/>
          </a:p>
        </p:txBody>
      </p:sp>
      <p:sp>
        <p:nvSpPr>
          <p:cNvPr id="43" name="文本框 42"/>
          <p:cNvSpPr txBox="1"/>
          <p:nvPr/>
        </p:nvSpPr>
        <p:spPr>
          <a:xfrm>
            <a:off x="1458188" y="1816928"/>
            <a:ext cx="5643880" cy="368300"/>
          </a:xfrm>
          <a:prstGeom prst="rect">
            <a:avLst/>
          </a:prstGeom>
          <a:noFill/>
        </p:spPr>
        <p:txBody>
          <a:bodyPr wrap="none" rtlCol="0">
            <a:spAutoFit/>
          </a:bodyPr>
          <a:lstStyle/>
          <a:p>
            <a:r>
              <a:rPr lang="zh-CN" altLang="en-US" dirty="0" smtClean="0"/>
              <a:t>中国大学</a:t>
            </a:r>
            <a:r>
              <a:rPr lang="en-US" altLang="zh-CN" dirty="0" smtClean="0"/>
              <a:t>mooc-</a:t>
            </a:r>
            <a:r>
              <a:rPr lang="zh-CN" altLang="en-US" dirty="0" smtClean="0"/>
              <a:t>哈尔滨工业大学</a:t>
            </a:r>
            <a:r>
              <a:rPr lang="en-US" altLang="zh-CN" dirty="0" smtClean="0"/>
              <a:t>-</a:t>
            </a:r>
            <a:r>
              <a:rPr lang="zh-CN" altLang="en-US" dirty="0" smtClean="0"/>
              <a:t>《软件工程技术》课程</a:t>
            </a:r>
            <a:endParaRPr lang="zh-CN" altLang="en-US"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09D">
                <a:alpha val="3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8" name="任意多边形 647"/>
          <p:cNvSpPr/>
          <p:nvPr/>
        </p:nvSpPr>
        <p:spPr>
          <a:xfrm flipV="1">
            <a:off x="6694090" y="5624908"/>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960887"/>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0" y="411510"/>
            <a:ext cx="539750" cy="576064"/>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p:nvPr/>
        </p:nvCxnSpPr>
        <p:spPr>
          <a:xfrm>
            <a:off x="600710" y="411510"/>
            <a:ext cx="0" cy="576064"/>
          </a:xfrm>
          <a:prstGeom prst="line">
            <a:avLst/>
          </a:prstGeom>
          <a:ln w="28575">
            <a:solidFill>
              <a:srgbClr val="346182"/>
            </a:solidFill>
          </a:ln>
        </p:spPr>
        <p:style>
          <a:lnRef idx="1">
            <a:schemeClr val="accent1"/>
          </a:lnRef>
          <a:fillRef idx="0">
            <a:schemeClr val="accent1"/>
          </a:fillRef>
          <a:effectRef idx="0">
            <a:schemeClr val="accent1"/>
          </a:effectRef>
          <a:fontRef idx="minor">
            <a:schemeClr val="tx1"/>
          </a:fontRef>
        </p:style>
      </p:cxnSp>
      <p:sp>
        <p:nvSpPr>
          <p:cNvPr id="46" name="TextBox 7"/>
          <p:cNvSpPr txBox="1"/>
          <p:nvPr/>
        </p:nvSpPr>
        <p:spPr>
          <a:xfrm>
            <a:off x="661670" y="345599"/>
            <a:ext cx="1409581" cy="707886"/>
          </a:xfrm>
          <a:prstGeom prst="rect">
            <a:avLst/>
          </a:prstGeom>
          <a:noFill/>
        </p:spPr>
        <p:txBody>
          <a:bodyPr wrap="square" rtlCol="0" anchor="ctr">
            <a:spAutoFit/>
          </a:bodyPr>
          <a:lstStyle/>
          <a:p>
            <a:r>
              <a:rPr lang="zh-CN" altLang="en-US" sz="4000" b="1" dirty="0" smtClean="0">
                <a:solidFill>
                  <a:srgbClr val="346182"/>
                </a:solidFill>
                <a:latin typeface="微软雅黑" panose="020B0503020204020204" pitchFamily="34" charset="-122"/>
                <a:ea typeface="微软雅黑" panose="020B0503020204020204" pitchFamily="34" charset="-122"/>
              </a:rPr>
              <a:t>目 录</a:t>
            </a:r>
            <a:endParaRPr lang="zh-CN" altLang="en-US" sz="4000" b="1" dirty="0">
              <a:solidFill>
                <a:srgbClr val="346182"/>
              </a:solidFill>
              <a:latin typeface="微软雅黑" panose="020B0503020204020204" pitchFamily="34" charset="-122"/>
              <a:ea typeface="微软雅黑" panose="020B0503020204020204" pitchFamily="34" charset="-122"/>
            </a:endParaRPr>
          </a:p>
        </p:txBody>
      </p:sp>
      <p:sp>
        <p:nvSpPr>
          <p:cNvPr id="47" name="TextBox 8"/>
          <p:cNvSpPr txBox="1"/>
          <p:nvPr/>
        </p:nvSpPr>
        <p:spPr>
          <a:xfrm>
            <a:off x="2071250" y="574322"/>
            <a:ext cx="2284725" cy="461665"/>
          </a:xfrm>
          <a:prstGeom prst="rect">
            <a:avLst/>
          </a:prstGeom>
          <a:noFill/>
        </p:spPr>
        <p:txBody>
          <a:bodyPr wrap="square" rtlCol="0">
            <a:spAutoFit/>
          </a:bodyPr>
          <a:lstStyle/>
          <a:p>
            <a:r>
              <a:rPr lang="en-US" altLang="zh-CN" sz="2400" dirty="0" smtClean="0">
                <a:solidFill>
                  <a:schemeClr val="tx1">
                    <a:lumMod val="50000"/>
                    <a:lumOff val="50000"/>
                  </a:schemeClr>
                </a:solidFill>
                <a:latin typeface="Arial" panose="020B0604020202020204" pitchFamily="34" charset="0"/>
                <a:cs typeface="Arial" panose="020B0604020202020204" pitchFamily="34" charset="0"/>
              </a:rPr>
              <a:t>CONTENTS</a:t>
            </a:r>
            <a:endParaRPr lang="zh-CN" altLang="en-US" sz="2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63" name="任意多边形 62"/>
          <p:cNvSpPr/>
          <p:nvPr/>
        </p:nvSpPr>
        <p:spPr>
          <a:xfrm flipH="1" flipV="1">
            <a:off x="4325466" y="50297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2070474" y="2236007"/>
            <a:ext cx="6332495" cy="523220"/>
            <a:chOff x="2929753" y="1756083"/>
            <a:chExt cx="6332495" cy="523220"/>
          </a:xfrm>
        </p:grpSpPr>
        <p:cxnSp>
          <p:nvCxnSpPr>
            <p:cNvPr id="6" name="直接连接符 5"/>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2929753" y="1756083"/>
              <a:ext cx="590550" cy="523220"/>
              <a:chOff x="2929753" y="1794183"/>
              <a:chExt cx="590550" cy="523220"/>
            </a:xfrm>
          </p:grpSpPr>
          <p:sp>
            <p:nvSpPr>
              <p:cNvPr id="3" name="平行四边形 2"/>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zh-CN" altLang="en-US"/>
              </a:p>
            </p:txBody>
          </p:sp>
          <p:sp>
            <p:nvSpPr>
              <p:cNvPr id="14" name="文本框 13"/>
              <p:cNvSpPr txBox="1"/>
              <p:nvPr/>
            </p:nvSpPr>
            <p:spPr>
              <a:xfrm>
                <a:off x="2934922" y="1794183"/>
                <a:ext cx="580212" cy="523220"/>
              </a:xfrm>
              <a:prstGeom prst="rect">
                <a:avLst/>
              </a:prstGeom>
              <a:noFill/>
            </p:spPr>
            <p:txBody>
              <a:bodyPr wrap="square" rtlCol="0" anchor="t">
                <a:spAutoFit/>
              </a:bodyPr>
              <a:lstStyle/>
              <a:p>
                <a:pPr algn="ctr"/>
                <a:r>
                  <a:rPr lang="en-US" altLang="zh-CN" sz="2800" dirty="0" smtClean="0">
                    <a:solidFill>
                      <a:schemeClr val="bg1"/>
                    </a:solidFill>
                    <a:latin typeface="微软雅黑" panose="020B0503020204020204" pitchFamily="34" charset="-122"/>
                    <a:ea typeface="微软雅黑" panose="020B0503020204020204" pitchFamily="34" charset="-122"/>
                  </a:rPr>
                  <a:t>2</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grpSp>
        <p:nvGrpSpPr>
          <p:cNvPr id="75" name="组合 74"/>
          <p:cNvGrpSpPr/>
          <p:nvPr/>
        </p:nvGrpSpPr>
        <p:grpSpPr>
          <a:xfrm>
            <a:off x="2081698" y="3053984"/>
            <a:ext cx="6340587" cy="523220"/>
            <a:chOff x="2929753" y="1756083"/>
            <a:chExt cx="6340587" cy="523220"/>
          </a:xfrm>
        </p:grpSpPr>
        <p:cxnSp>
          <p:nvCxnSpPr>
            <p:cNvPr id="77" name="直接连接符 76"/>
            <p:cNvCxnSpPr/>
            <p:nvPr/>
          </p:nvCxnSpPr>
          <p:spPr>
            <a:xfrm>
              <a:off x="3372820"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78" name="组合 77"/>
            <p:cNvGrpSpPr/>
            <p:nvPr/>
          </p:nvGrpSpPr>
          <p:grpSpPr>
            <a:xfrm>
              <a:off x="2929753" y="1756083"/>
              <a:ext cx="590550" cy="523220"/>
              <a:chOff x="2929753" y="1794183"/>
              <a:chExt cx="590550" cy="523220"/>
            </a:xfrm>
          </p:grpSpPr>
          <p:sp>
            <p:nvSpPr>
              <p:cNvPr id="79" name="平行四边形 78"/>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zh-CN" altLang="en-US"/>
              </a:p>
            </p:txBody>
          </p:sp>
          <p:sp>
            <p:nvSpPr>
              <p:cNvPr id="80" name="文本框 79"/>
              <p:cNvSpPr txBox="1"/>
              <p:nvPr/>
            </p:nvSpPr>
            <p:spPr>
              <a:xfrm>
                <a:off x="2934922" y="1794183"/>
                <a:ext cx="580212" cy="523220"/>
              </a:xfrm>
              <a:prstGeom prst="rect">
                <a:avLst/>
              </a:prstGeom>
              <a:noFill/>
            </p:spPr>
            <p:txBody>
              <a:bodyPr wrap="square" rtlCol="0" anchor="t">
                <a:spAutoFit/>
              </a:bodyPr>
              <a:lstStyle/>
              <a:p>
                <a:pPr algn="ctr"/>
                <a:r>
                  <a:rPr lang="en-US" altLang="zh-CN" sz="2800" dirty="0" smtClean="0">
                    <a:solidFill>
                      <a:schemeClr val="bg1"/>
                    </a:solidFill>
                    <a:latin typeface="微软雅黑" panose="020B0503020204020204" pitchFamily="34" charset="-122"/>
                    <a:ea typeface="微软雅黑" panose="020B0503020204020204" pitchFamily="34" charset="-122"/>
                  </a:rPr>
                  <a:t>3</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grpSp>
        <p:nvGrpSpPr>
          <p:cNvPr id="82" name="组合 81"/>
          <p:cNvGrpSpPr/>
          <p:nvPr/>
        </p:nvGrpSpPr>
        <p:grpSpPr>
          <a:xfrm>
            <a:off x="2070474" y="3861249"/>
            <a:ext cx="6332495" cy="523220"/>
            <a:chOff x="2929753" y="1756083"/>
            <a:chExt cx="6332495" cy="523220"/>
          </a:xfrm>
        </p:grpSpPr>
        <p:cxnSp>
          <p:nvCxnSpPr>
            <p:cNvPr id="83" name="直接连接符 82"/>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5" name="组合 84"/>
            <p:cNvGrpSpPr/>
            <p:nvPr/>
          </p:nvGrpSpPr>
          <p:grpSpPr>
            <a:xfrm>
              <a:off x="2929753" y="1756083"/>
              <a:ext cx="590550" cy="523220"/>
              <a:chOff x="2929753" y="1794183"/>
              <a:chExt cx="590550" cy="523220"/>
            </a:xfrm>
          </p:grpSpPr>
          <p:sp>
            <p:nvSpPr>
              <p:cNvPr id="86" name="平行四边形 85"/>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zh-CN" altLang="en-US"/>
              </a:p>
            </p:txBody>
          </p:sp>
          <p:sp>
            <p:nvSpPr>
              <p:cNvPr id="87" name="文本框 86"/>
              <p:cNvSpPr txBox="1"/>
              <p:nvPr/>
            </p:nvSpPr>
            <p:spPr>
              <a:xfrm>
                <a:off x="2934922" y="1794183"/>
                <a:ext cx="580212" cy="523220"/>
              </a:xfrm>
              <a:prstGeom prst="rect">
                <a:avLst/>
              </a:prstGeom>
              <a:noFill/>
            </p:spPr>
            <p:txBody>
              <a:bodyPr wrap="square" rtlCol="0" anchor="t">
                <a:spAutoFit/>
              </a:bodyPr>
              <a:lstStyle/>
              <a:p>
                <a:pPr algn="ctr"/>
                <a:r>
                  <a:rPr lang="en-US" altLang="zh-CN" sz="2800" dirty="0" smtClean="0">
                    <a:solidFill>
                      <a:schemeClr val="bg1"/>
                    </a:solidFill>
                    <a:latin typeface="微软雅黑" panose="020B0503020204020204" pitchFamily="34" charset="-122"/>
                    <a:ea typeface="微软雅黑" panose="020B0503020204020204" pitchFamily="34" charset="-122"/>
                  </a:rPr>
                  <a:t>4</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sp>
        <p:nvSpPr>
          <p:cNvPr id="18" name="矩形 17"/>
          <p:cNvSpPr/>
          <p:nvPr/>
        </p:nvSpPr>
        <p:spPr>
          <a:xfrm>
            <a:off x="3238262" y="2298662"/>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0" name="矩形 19"/>
          <p:cNvSpPr/>
          <p:nvPr/>
        </p:nvSpPr>
        <p:spPr>
          <a:xfrm>
            <a:off x="3238341" y="2931809"/>
            <a:ext cx="2316480" cy="645160"/>
          </a:xfrm>
          <a:prstGeom prst="rect">
            <a:avLst/>
          </a:prstGeom>
        </p:spPr>
        <p:txBody>
          <a:bodyPr wrap="none" anchor="t">
            <a:spAutoFit/>
          </a:bodyPr>
          <a:lstStyle/>
          <a:p>
            <a:pPr algn="ctr">
              <a:lnSpc>
                <a:spcPct val="150000"/>
              </a:lnSpc>
            </a:pPr>
            <a:r>
              <a:rPr lang="zh-CN" altLang="en-US" sz="2400" b="1" dirty="0">
                <a:solidFill>
                  <a:srgbClr val="346182"/>
                </a:solidFill>
                <a:latin typeface="微软雅黑" panose="020B0503020204020204" pitchFamily="34" charset="-122"/>
                <a:ea typeface="微软雅黑" panose="020B0503020204020204" pitchFamily="34" charset="-122"/>
              </a:rPr>
              <a:t>软件维护的过程</a:t>
            </a:r>
            <a:endParaRPr lang="zh-CN" altLang="en-US" sz="2400" b="1" dirty="0">
              <a:solidFill>
                <a:srgbClr val="346182"/>
              </a:solidFill>
              <a:latin typeface="微软雅黑" panose="020B0503020204020204" pitchFamily="34" charset="-122"/>
              <a:ea typeface="微软雅黑" panose="020B0503020204020204" pitchFamily="34" charset="-122"/>
            </a:endParaRPr>
          </a:p>
        </p:txBody>
      </p:sp>
      <p:sp>
        <p:nvSpPr>
          <p:cNvPr id="96" name="矩形 95"/>
          <p:cNvSpPr/>
          <p:nvPr/>
        </p:nvSpPr>
        <p:spPr>
          <a:xfrm>
            <a:off x="3238319" y="3861125"/>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endParaRPr>
          </a:p>
        </p:txBody>
      </p:sp>
      <p:grpSp>
        <p:nvGrpSpPr>
          <p:cNvPr id="105" name="组合 104"/>
          <p:cNvGrpSpPr/>
          <p:nvPr/>
        </p:nvGrpSpPr>
        <p:grpSpPr>
          <a:xfrm>
            <a:off x="2089790" y="1448077"/>
            <a:ext cx="6332495" cy="523220"/>
            <a:chOff x="2929753" y="1756083"/>
            <a:chExt cx="6332495" cy="523220"/>
          </a:xfrm>
        </p:grpSpPr>
        <p:cxnSp>
          <p:nvCxnSpPr>
            <p:cNvPr id="106" name="直接连接符 105"/>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07" name="组合 106"/>
            <p:cNvGrpSpPr/>
            <p:nvPr/>
          </p:nvGrpSpPr>
          <p:grpSpPr>
            <a:xfrm>
              <a:off x="2929753" y="1756083"/>
              <a:ext cx="590550" cy="523220"/>
              <a:chOff x="2929753" y="1794183"/>
              <a:chExt cx="590550" cy="523220"/>
            </a:xfrm>
          </p:grpSpPr>
          <p:sp>
            <p:nvSpPr>
              <p:cNvPr id="108" name="平行四边形 107"/>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zh-CN" altLang="en-US"/>
              </a:p>
            </p:txBody>
          </p:sp>
          <p:sp>
            <p:nvSpPr>
              <p:cNvPr id="109" name="文本框 108"/>
              <p:cNvSpPr txBox="1"/>
              <p:nvPr/>
            </p:nvSpPr>
            <p:spPr>
              <a:xfrm>
                <a:off x="2934922" y="1794183"/>
                <a:ext cx="580212" cy="523220"/>
              </a:xfrm>
              <a:prstGeom prst="rect">
                <a:avLst/>
              </a:prstGeom>
              <a:noFill/>
            </p:spPr>
            <p:txBody>
              <a:bodyPr wrap="square" rtlCol="0" anchor="t">
                <a:spAutoFit/>
              </a:bodyPr>
              <a:lstStyle/>
              <a:p>
                <a:pPr algn="ctr"/>
                <a:r>
                  <a:rPr lang="en-US" altLang="zh-CN" sz="2800" dirty="0" smtClean="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sp>
        <p:nvSpPr>
          <p:cNvPr id="4" name="矩形 3"/>
          <p:cNvSpPr/>
          <p:nvPr/>
        </p:nvSpPr>
        <p:spPr>
          <a:xfrm>
            <a:off x="4085382" y="1538022"/>
            <a:ext cx="309880" cy="460375"/>
          </a:xfrm>
          <a:prstGeom prst="rect">
            <a:avLst/>
          </a:prstGeom>
        </p:spPr>
        <p:txBody>
          <a:bodyPr wrap="none" anchor="t">
            <a:spAutoFit/>
          </a:bodyPr>
          <a:lstStyle/>
          <a:p>
            <a:pPr algn="ct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8" name="矩形 97"/>
          <p:cNvSpPr/>
          <p:nvPr/>
        </p:nvSpPr>
        <p:spPr>
          <a:xfrm>
            <a:off x="3327391" y="4690278"/>
            <a:ext cx="1706880" cy="460375"/>
          </a:xfrm>
          <a:prstGeom prst="rect">
            <a:avLst/>
          </a:prstGeom>
        </p:spPr>
        <p:txBody>
          <a:bodyPr wrap="none" anchor="t">
            <a:spAutoFit/>
          </a:bodyPr>
          <a:lstStyle/>
          <a:p>
            <a:pPr algn="ctr"/>
            <a:r>
              <a:rPr lang="zh-CN" altLang="en-US" sz="2400" b="1" dirty="0" smtClean="0">
                <a:solidFill>
                  <a:srgbClr val="346182"/>
                </a:solidFill>
                <a:latin typeface="微软雅黑" panose="020B0503020204020204" pitchFamily="34" charset="-122"/>
                <a:ea typeface="微软雅黑" panose="020B0503020204020204" pitchFamily="34" charset="-122"/>
              </a:rPr>
              <a:t>预防性维护</a:t>
            </a:r>
            <a:endParaRPr lang="zh-CN" altLang="en-US" sz="2400" b="1" dirty="0" smtClean="0">
              <a:solidFill>
                <a:srgbClr val="346182"/>
              </a:solidFill>
              <a:latin typeface="微软雅黑" panose="020B0503020204020204" pitchFamily="34" charset="-122"/>
              <a:ea typeface="微软雅黑" panose="020B0503020204020204" pitchFamily="34" charset="-122"/>
            </a:endParaRPr>
          </a:p>
        </p:txBody>
      </p:sp>
      <p:grpSp>
        <p:nvGrpSpPr>
          <p:cNvPr id="126" name="组合 125"/>
          <p:cNvGrpSpPr/>
          <p:nvPr/>
        </p:nvGrpSpPr>
        <p:grpSpPr>
          <a:xfrm>
            <a:off x="1959675" y="4658725"/>
            <a:ext cx="6332495" cy="523220"/>
            <a:chOff x="2929753" y="1756083"/>
            <a:chExt cx="6332495" cy="523220"/>
          </a:xfrm>
        </p:grpSpPr>
        <p:cxnSp>
          <p:nvCxnSpPr>
            <p:cNvPr id="127" name="直接连接符 126"/>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28" name="组合 127"/>
            <p:cNvGrpSpPr/>
            <p:nvPr/>
          </p:nvGrpSpPr>
          <p:grpSpPr>
            <a:xfrm>
              <a:off x="2929753" y="1756083"/>
              <a:ext cx="590550" cy="523220"/>
              <a:chOff x="2929753" y="1794183"/>
              <a:chExt cx="590550" cy="523220"/>
            </a:xfrm>
          </p:grpSpPr>
          <p:sp>
            <p:nvSpPr>
              <p:cNvPr id="129" name="平行四边形 128"/>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zh-CN" altLang="en-US"/>
              </a:p>
            </p:txBody>
          </p:sp>
          <p:sp>
            <p:nvSpPr>
              <p:cNvPr id="130" name="文本框 129"/>
              <p:cNvSpPr txBox="1"/>
              <p:nvPr/>
            </p:nvSpPr>
            <p:spPr>
              <a:xfrm>
                <a:off x="2934922" y="1794183"/>
                <a:ext cx="580212" cy="523220"/>
              </a:xfrm>
              <a:prstGeom prst="rect">
                <a:avLst/>
              </a:prstGeom>
              <a:noFill/>
            </p:spPr>
            <p:txBody>
              <a:bodyPr wrap="square" rtlCol="0" anchor="t">
                <a:spAutoFit/>
              </a:bodyPr>
              <a:lstStyle/>
              <a:p>
                <a:pPr algn="ctr"/>
                <a:r>
                  <a:rPr lang="en-US" altLang="zh-CN" sz="2800" dirty="0" smtClean="0">
                    <a:solidFill>
                      <a:schemeClr val="bg1"/>
                    </a:solidFill>
                    <a:latin typeface="微软雅黑" panose="020B0503020204020204" pitchFamily="34" charset="-122"/>
                    <a:ea typeface="微软雅黑" panose="020B0503020204020204" pitchFamily="34" charset="-122"/>
                  </a:rPr>
                  <a:t>5</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sp>
        <p:nvSpPr>
          <p:cNvPr id="2" name="矩形 1"/>
          <p:cNvSpPr/>
          <p:nvPr/>
        </p:nvSpPr>
        <p:spPr>
          <a:xfrm>
            <a:off x="3238262" y="1510627"/>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5" name="组合 4"/>
          <p:cNvGrpSpPr/>
          <p:nvPr/>
        </p:nvGrpSpPr>
        <p:grpSpPr>
          <a:xfrm>
            <a:off x="1964755" y="5575030"/>
            <a:ext cx="6332495" cy="521970"/>
            <a:chOff x="2929753" y="1756083"/>
            <a:chExt cx="6332495" cy="521970"/>
          </a:xfrm>
        </p:grpSpPr>
        <p:cxnSp>
          <p:nvCxnSpPr>
            <p:cNvPr id="7" name="直接连接符 6"/>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929753" y="1756083"/>
              <a:ext cx="590550" cy="521970"/>
              <a:chOff x="2929753" y="1794183"/>
              <a:chExt cx="590550" cy="521970"/>
            </a:xfrm>
          </p:grpSpPr>
          <p:sp>
            <p:nvSpPr>
              <p:cNvPr id="9" name="平行四边形 8"/>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p>
                <a:pPr algn="ctr"/>
                <a:endParaRPr lang="zh-CN" altLang="en-US"/>
              </a:p>
            </p:txBody>
          </p:sp>
          <p:sp>
            <p:nvSpPr>
              <p:cNvPr id="10" name="文本框 9"/>
              <p:cNvSpPr txBox="1"/>
              <p:nvPr/>
            </p:nvSpPr>
            <p:spPr>
              <a:xfrm>
                <a:off x="2934922" y="1794183"/>
                <a:ext cx="580212" cy="521970"/>
              </a:xfrm>
              <a:prstGeom prst="rect">
                <a:avLst/>
              </a:prstGeom>
              <a:noFill/>
            </p:spPr>
            <p:txBody>
              <a:bodyPr wrap="square" rtlCol="0" anchor="t">
                <a:spAutoFit/>
              </a:bodyPr>
              <a:p>
                <a:pPr algn="ctr"/>
                <a:r>
                  <a:rPr lang="en-US" sz="2800" dirty="0" smtClean="0">
                    <a:solidFill>
                      <a:schemeClr val="bg1"/>
                    </a:solidFill>
                    <a:latin typeface="微软雅黑" panose="020B0503020204020204" pitchFamily="34" charset="-122"/>
                    <a:ea typeface="微软雅黑" panose="020B0503020204020204" pitchFamily="34" charset="-122"/>
                  </a:rPr>
                  <a:t>6</a:t>
                </a:r>
                <a:endParaRPr lang="en-US" sz="2800" dirty="0">
                  <a:solidFill>
                    <a:schemeClr val="bg1"/>
                  </a:solidFill>
                  <a:latin typeface="微软雅黑" panose="020B0503020204020204" pitchFamily="34" charset="-122"/>
                  <a:ea typeface="微软雅黑" panose="020B0503020204020204" pitchFamily="34" charset="-122"/>
                </a:endParaRPr>
              </a:p>
            </p:txBody>
          </p:sp>
        </p:grpSp>
      </p:grpSp>
      <p:sp>
        <p:nvSpPr>
          <p:cNvPr id="11" name="矩形 10"/>
          <p:cNvSpPr/>
          <p:nvPr/>
        </p:nvSpPr>
        <p:spPr>
          <a:xfrm>
            <a:off x="3327391" y="5575468"/>
            <a:ext cx="2316480" cy="460375"/>
          </a:xfrm>
          <a:prstGeom prst="rect">
            <a:avLst/>
          </a:prstGeom>
        </p:spPr>
        <p:txBody>
          <a:bodyPr wrap="none" anchor="t">
            <a:spAutoFit/>
          </a:bodyPr>
          <a:p>
            <a:pPr algn="ctr"/>
            <a:r>
              <a:rPr lang="zh-CN" altLang="en-US" sz="2400" b="1" dirty="0" smtClean="0">
                <a:solidFill>
                  <a:srgbClr val="346182"/>
                </a:solidFill>
                <a:latin typeface="微软雅黑" panose="020B0503020204020204" pitchFamily="34" charset="-122"/>
                <a:ea typeface="微软雅黑" panose="020B0503020204020204" pitchFamily="34" charset="-122"/>
              </a:rPr>
              <a:t>软件再工程过程</a:t>
            </a:r>
            <a:endParaRPr lang="zh-CN" altLang="en-US" sz="2400" b="1" dirty="0" smtClean="0">
              <a:solidFill>
                <a:srgbClr val="346182"/>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96" grpId="0"/>
      <p:bldP spid="4" grpId="0"/>
      <p:bldP spid="98" grpId="0"/>
      <p:bldP spid="2" grpId="0"/>
      <p:bldP spid="1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826288" y="207944"/>
            <a:ext cx="2031325" cy="581057"/>
          </a:xfrm>
          <a:prstGeom prst="rect">
            <a:avLst/>
          </a:prstGeom>
        </p:spPr>
        <p:txBody>
          <a:bodyPr wrap="none">
            <a:spAutoFit/>
          </a:bodyPr>
          <a:lstStyle/>
          <a:p>
            <a:pPr lvl="0">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小组成员评价</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65940"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7690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5</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202239" y="1562931"/>
            <a:ext cx="184731" cy="400110"/>
          </a:xfrm>
          <a:prstGeom prst="rect">
            <a:avLst/>
          </a:prstGeom>
        </p:spPr>
        <p:txBody>
          <a:bodyPr wrap="none">
            <a:spAutoFit/>
          </a:bodyPr>
          <a:lstStyle/>
          <a:p>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a:off x="762300" y="1071683"/>
            <a:ext cx="2335896" cy="646331"/>
          </a:xfrm>
          <a:prstGeom prst="rect">
            <a:avLst/>
          </a:prstGeom>
        </p:spPr>
        <p:txBody>
          <a:bodyPr wrap="none">
            <a:spAutoFit/>
          </a:bodyPr>
          <a:lstStyle/>
          <a:p>
            <a:pPr lvl="0">
              <a:lnSpc>
                <a:spcPct val="150000"/>
              </a:lnSpc>
            </a:pP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陈星</a:t>
            </a: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宇        </a:t>
            </a:r>
            <a:r>
              <a:rPr lang="en-US" altLang="zh-CN"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a:t>
            </a:r>
            <a:endPar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 name="矩形 43"/>
          <p:cNvSpPr/>
          <p:nvPr/>
        </p:nvSpPr>
        <p:spPr>
          <a:xfrm>
            <a:off x="762300" y="2266939"/>
            <a:ext cx="2244525" cy="646331"/>
          </a:xfrm>
          <a:prstGeom prst="rect">
            <a:avLst/>
          </a:prstGeom>
        </p:spPr>
        <p:txBody>
          <a:bodyPr wrap="none">
            <a:spAutoFit/>
          </a:bodyPr>
          <a:lstStyle/>
          <a:p>
            <a:pPr lvl="0">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张郦楠       </a:t>
            </a:r>
            <a:r>
              <a:rPr lang="en-US" altLang="zh-CN"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a:t>
            </a:r>
            <a:endPar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6" name="矩形 45"/>
          <p:cNvSpPr/>
          <p:nvPr/>
        </p:nvSpPr>
        <p:spPr>
          <a:xfrm>
            <a:off x="796590" y="3463789"/>
            <a:ext cx="2244525" cy="646331"/>
          </a:xfrm>
          <a:prstGeom prst="rect">
            <a:avLst/>
          </a:prstGeom>
        </p:spPr>
        <p:txBody>
          <a:bodyPr wrap="none">
            <a:spAutoFit/>
          </a:bodyPr>
          <a:lstStyle/>
          <a:p>
            <a:pPr lvl="0">
              <a:lnSpc>
                <a:spcPct val="150000"/>
              </a:lnSpc>
            </a:pP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陈先锋       </a:t>
            </a:r>
            <a:r>
              <a:rPr lang="en-US" altLang="zh-CN"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a:t>
            </a:r>
            <a:endPar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5" name="矩形 44"/>
          <p:cNvSpPr/>
          <p:nvPr/>
        </p:nvSpPr>
        <p:spPr>
          <a:xfrm>
            <a:off x="3971525" y="1070512"/>
            <a:ext cx="7498080" cy="1198880"/>
          </a:xfrm>
          <a:prstGeom prst="rect">
            <a:avLst/>
          </a:prstGeom>
        </p:spPr>
        <p:txBody>
          <a:bodyPr wrap="none">
            <a:spAutoFit/>
          </a:bodyPr>
          <a:lstStyle/>
          <a:p>
            <a:pPr lvl="0">
              <a:lnSpc>
                <a:spcPct val="150000"/>
              </a:lnSpc>
            </a:pP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分工</a:t>
            </a: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：实现部分代码编写，翻转课堂内容准备，项目计</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a:p>
            <a:pPr lvl="0">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划修改</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7" name="矩形 46"/>
          <p:cNvSpPr/>
          <p:nvPr/>
        </p:nvSpPr>
        <p:spPr>
          <a:xfrm>
            <a:off x="3959315" y="2323556"/>
            <a:ext cx="7802880" cy="1198880"/>
          </a:xfrm>
          <a:prstGeom prst="rect">
            <a:avLst/>
          </a:prstGeom>
        </p:spPr>
        <p:txBody>
          <a:bodyPr wrap="none">
            <a:spAutoFit/>
          </a:bodyPr>
          <a:lstStyle/>
          <a:p>
            <a:pPr lvl="0" algn="l">
              <a:lnSpc>
                <a:spcPct val="150000"/>
              </a:lnSpc>
            </a:pP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分工</a:t>
            </a: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实现部分代码编写，翻转课堂内容准备，详细设计</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a:p>
            <a:pPr lvl="0" algn="l">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修改</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8" name="矩形 47"/>
          <p:cNvSpPr/>
          <p:nvPr/>
        </p:nvSpPr>
        <p:spPr>
          <a:xfrm>
            <a:off x="3953241" y="3491185"/>
            <a:ext cx="8107680" cy="1198880"/>
          </a:xfrm>
          <a:prstGeom prst="rect">
            <a:avLst/>
          </a:prstGeom>
        </p:spPr>
        <p:txBody>
          <a:bodyPr wrap="none">
            <a:spAutoFit/>
          </a:bodyPr>
          <a:lstStyle/>
          <a:p>
            <a:pPr lvl="0" algn="l">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分工：</a:t>
            </a: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实现部分代码编写，翻转课堂内容准备，测试用例文</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a:p>
            <a:pPr lvl="0" algn="l">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档</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3" name="矩形 2"/>
          <p:cNvSpPr/>
          <p:nvPr/>
        </p:nvSpPr>
        <p:spPr>
          <a:xfrm>
            <a:off x="947767" y="4813694"/>
            <a:ext cx="5636260" cy="368300"/>
          </a:xfrm>
          <a:prstGeom prst="rect">
            <a:avLst/>
          </a:prstGeom>
        </p:spPr>
        <p:txBody>
          <a:bodyPr wrap="none">
            <a:spAutoFit/>
          </a:bodyPr>
          <a:lstStyle/>
          <a:p>
            <a:r>
              <a:rPr lang="zh-CN" altLang="en-US"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理由：除翻转课堂</a:t>
            </a:r>
            <a:r>
              <a:rPr lang="en-US" altLang="zh-CN"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ppt</a:t>
            </a:r>
            <a:r>
              <a:rPr lang="zh-CN" altLang="en-US"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外，陈星宇完成代码量最多</a:t>
            </a:r>
            <a:r>
              <a:rPr lang="en-US" altLang="zh-CN"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xian</a:t>
            </a:r>
            <a:endParaRPr lang="en-US" altLang="zh-CN"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barn(inVertical)">
                                      <p:cBhvr>
                                        <p:cTn id="7" dur="500"/>
                                        <p:tgtEl>
                                          <p:spTgt spid="4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barn(inVertical)">
                                      <p:cBhvr>
                                        <p:cTn id="10" dur="500"/>
                                        <p:tgtEl>
                                          <p:spTgt spid="44"/>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barn(inVertical)">
                                      <p:cBhvr>
                                        <p:cTn id="13" dur="500"/>
                                        <p:tgtEl>
                                          <p:spTgt spid="46"/>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barn(inVertical)">
                                      <p:cBhvr>
                                        <p:cTn id="18" dur="500"/>
                                        <p:tgtEl>
                                          <p:spTgt spid="45"/>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47"/>
                                        </p:tgtEl>
                                        <p:attrNameLst>
                                          <p:attrName>style.visibility</p:attrName>
                                        </p:attrNameLst>
                                      </p:cBhvr>
                                      <p:to>
                                        <p:strVal val="visible"/>
                                      </p:to>
                                    </p:set>
                                    <p:animEffect transition="in" filter="barn(inVertical)">
                                      <p:cBhvr>
                                        <p:cTn id="23" dur="500"/>
                                        <p:tgtEl>
                                          <p:spTgt spid="47"/>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48"/>
                                        </p:tgtEl>
                                        <p:attrNameLst>
                                          <p:attrName>style.visibility</p:attrName>
                                        </p:attrNameLst>
                                      </p:cBhvr>
                                      <p:to>
                                        <p:strVal val="visible"/>
                                      </p:to>
                                    </p:set>
                                    <p:animEffect transition="in" filter="barn(inVertical)">
                                      <p:cBhvr>
                                        <p:cTn id="2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6" grpId="0"/>
      <p:bldP spid="45" grpId="0"/>
      <p:bldP spid="47" grpId="0"/>
      <p:bldP spid="48"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EE8F82"/>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F756B">
              <a:alpha val="88000"/>
            </a:srgbClr>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4" name="任意多边形 823"/>
          <p:cNvSpPr/>
          <p:nvPr/>
        </p:nvSpPr>
        <p:spPr>
          <a:xfrm flipH="1" flipV="1">
            <a:off x="4399933" y="4206056"/>
            <a:ext cx="2239155" cy="2690045"/>
          </a:xfrm>
          <a:custGeom>
            <a:avLst/>
            <a:gdLst>
              <a:gd name="connsiteX0" fmla="*/ 1850042 w 2239155"/>
              <a:gd name="connsiteY0" fmla="*/ 2690045 h 2690045"/>
              <a:gd name="connsiteX1" fmla="*/ 0 w 2239155"/>
              <a:gd name="connsiteY1" fmla="*/ 0 h 2690045"/>
              <a:gd name="connsiteX2" fmla="*/ 798132 w 2239155"/>
              <a:gd name="connsiteY2" fmla="*/ 0 h 2690045"/>
              <a:gd name="connsiteX3" fmla="*/ 2239155 w 2239155"/>
              <a:gd name="connsiteY3" fmla="*/ 2095312 h 2690045"/>
              <a:gd name="connsiteX4" fmla="*/ 1865159 w 2239155"/>
              <a:gd name="connsiteY4" fmla="*/ 2679648 h 2690045"/>
              <a:gd name="connsiteX5" fmla="*/ 1850042 w 2239155"/>
              <a:gd name="connsiteY5" fmla="*/ 2690045 h 269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9155" h="2690045">
                <a:moveTo>
                  <a:pt x="1850042" y="2690045"/>
                </a:moveTo>
                <a:lnTo>
                  <a:pt x="0" y="0"/>
                </a:lnTo>
                <a:lnTo>
                  <a:pt x="798132" y="0"/>
                </a:lnTo>
                <a:lnTo>
                  <a:pt x="2239155" y="2095312"/>
                </a:lnTo>
                <a:lnTo>
                  <a:pt x="1865159" y="2679648"/>
                </a:lnTo>
                <a:lnTo>
                  <a:pt x="1850042" y="2690045"/>
                </a:lnTo>
                <a:close/>
              </a:path>
            </a:pathLst>
          </a:custGeom>
          <a:solidFill>
            <a:srgbClr val="A9BD9C"/>
          </a:solidFill>
          <a:ln>
            <a:solidFill>
              <a:srgbClr val="A9BD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09D">
                <a:alpha val="3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flipV="1">
            <a:off x="500062" y="2101122"/>
            <a:ext cx="8896350" cy="51086"/>
          </a:xfrm>
          <a:prstGeom prst="ellipse">
            <a:avLst/>
          </a:prstGeom>
          <a:gradFill flip="none" rotWithShape="1">
            <a:gsLst>
              <a:gs pos="62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V="1">
            <a:off x="500062" y="3463196"/>
            <a:ext cx="8896350" cy="51086"/>
          </a:xfrm>
          <a:prstGeom prst="ellipse">
            <a:avLst/>
          </a:prstGeom>
          <a:gradFill flip="none" rotWithShape="1">
            <a:gsLst>
              <a:gs pos="70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1" name="图片 40"/>
          <p:cNvPicPr>
            <a:picLocks noChangeAspect="1"/>
          </p:cNvPicPr>
          <p:nvPr/>
        </p:nvPicPr>
        <p:blipFill rotWithShape="1">
          <a:blip r:embed="rId1" cstate="print">
            <a:extLst>
              <a:ext uri="{28A0092B-C50C-407E-A947-70E740481C1C}">
                <a14:useLocalDpi xmlns:a14="http://schemas.microsoft.com/office/drawing/2010/main" val="0"/>
              </a:ext>
            </a:extLst>
          </a:blip>
          <a:srcRect l="156" t="30898" r="26794" b="49213"/>
          <a:stretch>
            <a:fillRect/>
          </a:stretch>
        </p:blipFill>
        <p:spPr>
          <a:xfrm>
            <a:off x="495119" y="2123164"/>
            <a:ext cx="8906237" cy="1371601"/>
          </a:xfrm>
          <a:prstGeom prst="rect">
            <a:avLst/>
          </a:prstGeom>
        </p:spPr>
      </p:pic>
      <p:sp>
        <p:nvSpPr>
          <p:cNvPr id="534" name="任意多边形 533"/>
          <p:cNvSpPr/>
          <p:nvPr/>
        </p:nvSpPr>
        <p:spPr>
          <a:xfrm flipH="1" flipV="1">
            <a:off x="4012411" y="420605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solidFill>
          <a:ln>
            <a:solidFill>
              <a:srgbClr val="89A6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72"/>
          <p:cNvSpPr/>
          <p:nvPr/>
        </p:nvSpPr>
        <p:spPr>
          <a:xfrm>
            <a:off x="2147990" y="4206055"/>
            <a:ext cx="2243162" cy="2702024"/>
          </a:xfrm>
          <a:custGeom>
            <a:avLst/>
            <a:gdLst>
              <a:gd name="connsiteX0" fmla="*/ 296787 w 2243162"/>
              <a:gd name="connsiteY0" fmla="*/ 2270482 h 2702024"/>
              <a:gd name="connsiteX1" fmla="*/ 593574 w 2243162"/>
              <a:gd name="connsiteY1" fmla="*/ 2702024 h 2702024"/>
              <a:gd name="connsiteX2" fmla="*/ 0 w 2243162"/>
              <a:gd name="connsiteY2" fmla="*/ 2702024 h 2702024"/>
              <a:gd name="connsiteX3" fmla="*/ 1852001 w 2243162"/>
              <a:gd name="connsiteY3" fmla="*/ 0 h 2702024"/>
              <a:gd name="connsiteX4" fmla="*/ 1874186 w 2243162"/>
              <a:gd name="connsiteY4" fmla="*/ 15258 h 2702024"/>
              <a:gd name="connsiteX5" fmla="*/ 2101791 w 2243162"/>
              <a:gd name="connsiteY5" fmla="*/ 370872 h 2702024"/>
              <a:gd name="connsiteX6" fmla="*/ 2099207 w 2243162"/>
              <a:gd name="connsiteY6" fmla="*/ 372649 h 2702024"/>
              <a:gd name="connsiteX7" fmla="*/ 2152853 w 2243162"/>
              <a:gd name="connsiteY7" fmla="*/ 450653 h 2702024"/>
              <a:gd name="connsiteX8" fmla="*/ 2243162 w 2243162"/>
              <a:gd name="connsiteY8" fmla="*/ 591754 h 2702024"/>
              <a:gd name="connsiteX9" fmla="*/ 800090 w 2243162"/>
              <a:gd name="connsiteY9" fmla="*/ 2690045 h 2702024"/>
              <a:gd name="connsiteX10" fmla="*/ 591618 w 2243162"/>
              <a:gd name="connsiteY10" fmla="*/ 2690045 h 2702024"/>
              <a:gd name="connsiteX11" fmla="*/ 296788 w 2243162"/>
              <a:gd name="connsiteY11" fmla="*/ 2261349 h 2702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3162" h="2702024">
                <a:moveTo>
                  <a:pt x="296787" y="2270482"/>
                </a:moveTo>
                <a:lnTo>
                  <a:pt x="593574" y="2702024"/>
                </a:lnTo>
                <a:lnTo>
                  <a:pt x="0" y="2702024"/>
                </a:lnTo>
                <a:close/>
                <a:moveTo>
                  <a:pt x="1852001" y="0"/>
                </a:moveTo>
                <a:lnTo>
                  <a:pt x="1874186" y="15258"/>
                </a:lnTo>
                <a:lnTo>
                  <a:pt x="2101791" y="370872"/>
                </a:lnTo>
                <a:lnTo>
                  <a:pt x="2099207" y="372649"/>
                </a:lnTo>
                <a:lnTo>
                  <a:pt x="2152853" y="450653"/>
                </a:lnTo>
                <a:lnTo>
                  <a:pt x="2243162" y="591754"/>
                </a:lnTo>
                <a:lnTo>
                  <a:pt x="800090" y="2690045"/>
                </a:lnTo>
                <a:lnTo>
                  <a:pt x="591618" y="2690045"/>
                </a:lnTo>
                <a:lnTo>
                  <a:pt x="296788" y="2261349"/>
                </a:lnTo>
                <a:close/>
              </a:path>
            </a:pathLst>
          </a:custGeom>
          <a:solidFill>
            <a:srgbClr val="A2B894">
              <a:alpha val="91000"/>
            </a:srgbClr>
          </a:solidFill>
          <a:ln>
            <a:solidFill>
              <a:srgbClr val="A9BD9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solidFill>
          <a:ln>
            <a:solidFill>
              <a:srgbClr val="508799"/>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D957C"/>
          </a:solidFill>
          <a:ln>
            <a:solidFill>
              <a:srgbClr val="DD95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solidFill>
          <a:ln>
            <a:solidFill>
              <a:srgbClr val="D570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8" name="任意多边形 647"/>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solidFill>
          <a:ln>
            <a:solidFill>
              <a:srgbClr val="ED6F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solidFill>
          <a:ln>
            <a:solidFill>
              <a:srgbClr val="3778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30728C">
              <a:alpha val="59000"/>
            </a:srgbClr>
          </a:solidFill>
          <a:ln>
            <a:solidFill>
              <a:srgbClr val="7CA5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7CA5A8"/>
          </a:solidFill>
          <a:ln>
            <a:solidFill>
              <a:srgbClr val="7BA3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solidFill>
          <a:ln>
            <a:solidFill>
              <a:srgbClr val="E49B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87000"/>
            </a:srgbClr>
          </a:solidFill>
          <a:ln>
            <a:solidFill>
              <a:srgbClr val="E5A64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87000"/>
            </a:srgbClr>
          </a:solidFill>
          <a:ln>
            <a:solidFill>
              <a:srgbClr val="E5A64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D957C">
              <a:alpha val="76000"/>
            </a:srgbClr>
          </a:solidFill>
          <a:ln>
            <a:solidFill>
              <a:srgbClr val="E2AB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3" name="矩形 712"/>
          <p:cNvSpPr/>
          <p:nvPr/>
        </p:nvSpPr>
        <p:spPr>
          <a:xfrm>
            <a:off x="0" y="453529"/>
            <a:ext cx="686812" cy="463303"/>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5" name="直接连接符 714"/>
          <p:cNvCxnSpPr/>
          <p:nvPr/>
        </p:nvCxnSpPr>
        <p:spPr>
          <a:xfrm>
            <a:off x="789728" y="452710"/>
            <a:ext cx="0" cy="464941"/>
          </a:xfrm>
          <a:prstGeom prst="line">
            <a:avLst/>
          </a:prstGeom>
          <a:ln w="19050">
            <a:solidFill>
              <a:srgbClr val="346182"/>
            </a:solidFill>
          </a:ln>
        </p:spPr>
        <p:style>
          <a:lnRef idx="1">
            <a:schemeClr val="accent1"/>
          </a:lnRef>
          <a:fillRef idx="0">
            <a:schemeClr val="accent1"/>
          </a:fillRef>
          <a:effectRef idx="0">
            <a:schemeClr val="accent1"/>
          </a:effectRef>
          <a:fontRef idx="minor">
            <a:schemeClr val="tx1"/>
          </a:fontRef>
        </p:style>
      </p:cxnSp>
      <p:sp>
        <p:nvSpPr>
          <p:cNvPr id="828" name="矩形 827"/>
          <p:cNvSpPr/>
          <p:nvPr/>
        </p:nvSpPr>
        <p:spPr>
          <a:xfrm>
            <a:off x="3354851" y="2434371"/>
            <a:ext cx="4228558" cy="769441"/>
          </a:xfrm>
          <a:prstGeom prst="rect">
            <a:avLst/>
          </a:prstGeom>
        </p:spPr>
        <p:txBody>
          <a:bodyPr wrap="square">
            <a:spAutoFit/>
          </a:bodyPr>
          <a:lstStyle/>
          <a:p>
            <a:pPr algn="dist">
              <a:spcAft>
                <a:spcPts val="0"/>
              </a:spcAft>
            </a:pPr>
            <a:r>
              <a:rPr lang="en-US" altLang="zh-CN" sz="4400" b="1" kern="100" dirty="0" smtClean="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THANK YOU</a:t>
            </a:r>
            <a:endParaRPr lang="zh-CN" altLang="zh-CN" sz="28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88000"/>
            </a:srgbClr>
          </a:solidFill>
          <a:ln>
            <a:solidFill>
              <a:srgbClr val="ED80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82000"/>
            </a:srgbClr>
          </a:solidFill>
          <a:ln>
            <a:solidFill>
              <a:srgbClr val="EE6F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TextBox 40"/>
          <p:cNvSpPr txBox="1"/>
          <p:nvPr/>
        </p:nvSpPr>
        <p:spPr>
          <a:xfrm>
            <a:off x="832747" y="454348"/>
            <a:ext cx="2671104" cy="461665"/>
          </a:xfrm>
          <a:prstGeom prst="rect">
            <a:avLst/>
          </a:prstGeom>
          <a:noFill/>
        </p:spPr>
        <p:txBody>
          <a:bodyPr wrap="square" rtlCol="0" anchor="ctr">
            <a:spAutoFit/>
          </a:bodyPr>
          <a:lstStyle/>
          <a:p>
            <a:r>
              <a:rPr lang="zh-CN" altLang="en-US" sz="2400" dirty="0" smtClean="0">
                <a:solidFill>
                  <a:srgbClr val="346182"/>
                </a:solidFill>
                <a:latin typeface="微软雅黑" panose="020B0503020204020204" pitchFamily="34" charset="-122"/>
                <a:ea typeface="微软雅黑" panose="020B0503020204020204" pitchFamily="34" charset="-122"/>
              </a:rPr>
              <a:t>浙江大学</a:t>
            </a:r>
            <a:r>
              <a:rPr lang="zh-CN" altLang="en-US" sz="2400" dirty="0">
                <a:solidFill>
                  <a:srgbClr val="346182"/>
                </a:solidFill>
                <a:latin typeface="微软雅黑" panose="020B0503020204020204" pitchFamily="34" charset="-122"/>
                <a:ea typeface="微软雅黑" panose="020B0503020204020204" pitchFamily="34" charset="-122"/>
              </a:rPr>
              <a:t>城市</a:t>
            </a:r>
            <a:r>
              <a:rPr lang="zh-CN" altLang="en-US" sz="2400" dirty="0" smtClean="0">
                <a:solidFill>
                  <a:srgbClr val="346182"/>
                </a:solidFill>
                <a:latin typeface="微软雅黑" panose="020B0503020204020204" pitchFamily="34" charset="-122"/>
                <a:ea typeface="微软雅黑" panose="020B0503020204020204" pitchFamily="34" charset="-122"/>
              </a:rPr>
              <a:t>学院</a:t>
            </a:r>
            <a:endParaRPr lang="zh-CN" altLang="en-US" sz="2400" dirty="0">
              <a:solidFill>
                <a:srgbClr val="346182"/>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378948" y="364022"/>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37251" name="Rectangle 3"/>
          <p:cNvSpPr>
            <a:spLocks noGrp="1"/>
          </p:cNvSpPr>
          <p:nvPr/>
        </p:nvSpPr>
        <p:spPr>
          <a:xfrm>
            <a:off x="1562418" y="1918653"/>
            <a:ext cx="7745412" cy="3019425"/>
          </a:xfrm>
          <a:prstGeom prst="rect">
            <a:avLst/>
          </a:prstGeom>
          <a:noFill/>
          <a:ln>
            <a:noFill/>
          </a:ln>
          <a:effectLst/>
        </p:spPr>
        <p:txBody>
          <a:bodyPr vert="horz" wrap="square" lIns="91440" tIns="45720" rIns="91440" bIns="45720" numCol="1" anchor="t" anchorCtr="0" compatLnSpc="1"/>
          <a:lstStyle/>
          <a:p>
            <a:pPr marL="0" indent="0" algn="just" eaLnBrk="1" hangingPunct="1">
              <a:lnSpc>
                <a:spcPct val="150000"/>
              </a:lnSpc>
              <a:spcBef>
                <a:spcPct val="0"/>
              </a:spcBef>
            </a:pPr>
            <a:r>
              <a:rPr lang="zh-CN" altLang="en-US" b="1" dirty="0">
                <a:effectLst/>
              </a:rPr>
              <a:t>       </a:t>
            </a:r>
            <a:r>
              <a:rPr lang="zh-CN" altLang="en-US" sz="2800" b="1" dirty="0">
                <a:effectLst/>
              </a:rPr>
              <a:t>软件验收测试以后，就标志着软件设计开发阶段的结束。</a:t>
            </a:r>
            <a:endParaRPr lang="zh-CN" altLang="en-US" sz="2800" b="1" dirty="0">
              <a:effectLst/>
            </a:endParaRPr>
          </a:p>
          <a:p>
            <a:pPr marL="0" indent="0" algn="just" eaLnBrk="1" hangingPunct="1">
              <a:lnSpc>
                <a:spcPct val="150000"/>
              </a:lnSpc>
              <a:spcBef>
                <a:spcPct val="0"/>
              </a:spcBef>
            </a:pPr>
            <a:r>
              <a:rPr lang="zh-CN" altLang="en-US" sz="2800" b="1" dirty="0">
                <a:effectLst/>
              </a:rPr>
              <a:t>    而软件交付用户使用，才真正标志漫长的维护阶段的开始。 </a:t>
            </a:r>
            <a:endParaRPr lang="zh-CN" altLang="en-US" sz="2800" b="1" dirty="0">
              <a:effectLst/>
            </a:endParaRPr>
          </a:p>
        </p:txBody>
      </p:sp>
      <p:sp>
        <p:nvSpPr>
          <p:cNvPr id="2" name="文本框 1"/>
          <p:cNvSpPr txBox="1"/>
          <p:nvPr/>
        </p:nvSpPr>
        <p:spPr>
          <a:xfrm>
            <a:off x="760095" y="1240155"/>
            <a:ext cx="3756660" cy="706755"/>
          </a:xfrm>
          <a:prstGeom prst="rect">
            <a:avLst/>
          </a:prstGeom>
          <a:noFill/>
        </p:spPr>
        <p:txBody>
          <a:bodyPr wrap="none" rtlCol="0">
            <a:spAutoFit/>
          </a:bodyPr>
          <a:p>
            <a:r>
              <a:rPr lang="zh-CN" altLang="en-US" sz="4000" b="1">
                <a:latin typeface="方正隶变_GBK" panose="02000000000000000000" charset="-122"/>
                <a:ea typeface="方正隶变_GBK" panose="02000000000000000000" charset="-122"/>
              </a:rPr>
              <a:t>软件维护的开始</a:t>
            </a:r>
            <a:endParaRPr lang="zh-CN" altLang="en-US" sz="4000" b="1">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6466" name="Rectangle 3"/>
          <p:cNvSpPr>
            <a:spLocks noGrp="1"/>
          </p:cNvSpPr>
          <p:nvPr/>
        </p:nvSpPr>
        <p:spPr>
          <a:xfrm>
            <a:off x="838200" y="1712913"/>
            <a:ext cx="7391400" cy="5029200"/>
          </a:xfrm>
          <a:prstGeom prst="rect">
            <a:avLst/>
          </a:prstGeom>
          <a:noFill/>
          <a:ln>
            <a:noFill/>
          </a:ln>
          <a:effectLst/>
        </p:spPr>
        <p:txBody>
          <a:bodyPr vert="horz" wrap="square" lIns="0" tIns="45720" rIns="0" bIns="45720" numCol="1" anchor="t" anchorCtr="0" compatLnSpc="1"/>
          <a:lstStyle/>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通常要求进行软件维护的原因有三种：</a:t>
            </a:r>
            <a:endParaRPr lang="zh-CN" altLang="en-US" sz="2800" b="1" dirty="0">
              <a:effectLst/>
              <a:latin typeface="方正隶变_GBK" panose="02000000000000000000" charset="-122"/>
              <a:ea typeface="方正隶变_GBK" panose="02000000000000000000" charset="-122"/>
            </a:endParaRPr>
          </a:p>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1）改正在特定使用条件下暴露出来的一些潜在程序错误或设计缺陷；</a:t>
            </a:r>
            <a:endParaRPr lang="zh-CN" altLang="en-US" sz="2800" b="1" dirty="0">
              <a:effectLst/>
              <a:latin typeface="方正隶变_GBK" panose="02000000000000000000" charset="-122"/>
              <a:ea typeface="方正隶变_GBK" panose="02000000000000000000" charset="-122"/>
            </a:endParaRPr>
          </a:p>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2）因在软件使用过程中数据环境发生变化（如所要处理的数据发生变化）或处理环境发生变化（如硬件或软件操作系统等发生变化），需要修改软件，以适应这种变化；</a:t>
            </a:r>
            <a:endParaRPr lang="zh-CN" altLang="en-US" sz="2800" b="1" dirty="0">
              <a:effectLst/>
              <a:latin typeface="方正隶变_GBK" panose="02000000000000000000" charset="-122"/>
              <a:ea typeface="方正隶变_GBK" panose="02000000000000000000" charset="-122"/>
            </a:endParaRPr>
          </a:p>
        </p:txBody>
      </p:sp>
      <p:sp>
        <p:nvSpPr>
          <p:cNvPr id="446468" name="Rectangle 5"/>
          <p:cNvSpPr/>
          <p:nvPr/>
        </p:nvSpPr>
        <p:spPr>
          <a:xfrm>
            <a:off x="688975" y="1336675"/>
            <a:ext cx="3514090" cy="583565"/>
          </a:xfrm>
          <a:prstGeom prst="rect">
            <a:avLst/>
          </a:prstGeom>
          <a:noFill/>
          <a:ln w="12700">
            <a:noFill/>
          </a:ln>
        </p:spPr>
        <p:txBody>
          <a:bodyPr wrap="none">
            <a:spAutoFit/>
          </a:bodyPr>
          <a:p>
            <a:pPr>
              <a:spcBef>
                <a:spcPct val="20000"/>
              </a:spcBef>
              <a:buClr>
                <a:schemeClr val="tx2"/>
              </a:buClr>
              <a:buSzPct val="75000"/>
              <a:buFont typeface="Wingdings" panose="05000000000000000000" pitchFamily="2" charset="2"/>
              <a:buNone/>
            </a:pPr>
            <a:r>
              <a:rPr lang="zh-CN" altLang="en-US" sz="3200" b="1" dirty="0">
                <a:latin typeface="方正隶变_GBK" panose="02000000000000000000" charset="-122"/>
                <a:ea typeface="方正隶变_GBK" panose="02000000000000000000" charset="-122"/>
              </a:rPr>
              <a:t>1.1 软件维护的原因</a:t>
            </a:r>
            <a:endParaRPr lang="zh-CN" altLang="en-US" sz="32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7490" name="Rectangle 3"/>
          <p:cNvSpPr>
            <a:spLocks noGrp="1"/>
          </p:cNvSpPr>
          <p:nvPr/>
        </p:nvSpPr>
        <p:spPr>
          <a:xfrm>
            <a:off x="838200" y="1295400"/>
            <a:ext cx="7315200" cy="2930525"/>
          </a:xfrm>
          <a:prstGeom prst="rect">
            <a:avLst/>
          </a:prstGeom>
          <a:noFill/>
          <a:ln>
            <a:noFill/>
          </a:ln>
          <a:effectLst/>
        </p:spPr>
        <p:txBody>
          <a:bodyPr vert="horz" wrap="square" lIns="91440" tIns="45720" rIns="91440" bIns="45720" numCol="1" anchor="t" anchorCtr="0" compatLnSpc="1"/>
          <a:lstStyle/>
          <a:p>
            <a:pPr marL="577850" indent="-577850" algn="just" eaLnBrk="1" hangingPunct="1">
              <a:lnSpc>
                <a:spcPct val="150000"/>
              </a:lnSpc>
              <a:spcBef>
                <a:spcPct val="0"/>
              </a:spcBef>
            </a:pPr>
            <a:r>
              <a:rPr lang="zh-CN" altLang="en-US" sz="3200" b="1" dirty="0">
                <a:effectLst/>
                <a:latin typeface="方正隶变_GBK" panose="02000000000000000000" charset="-122"/>
                <a:ea typeface="方正隶变_GBK" panose="02000000000000000000" charset="-122"/>
              </a:rPr>
              <a:t>3）用户和数据处理人员在使用时常提出改进现有功能、增加新功能、以及改善总体性能的要求，为满足这些要求，需要修改软件。</a:t>
            </a:r>
            <a:endParaRPr lang="zh-CN" altLang="en-US" sz="32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31778" name="Rectangle 2"/>
          <p:cNvSpPr>
            <a:spLocks noGrp="1" noChangeArrowheads="1"/>
          </p:cNvSpPr>
          <p:nvPr/>
        </p:nvSpPr>
        <p:spPr>
          <a:xfrm>
            <a:off x="795338" y="1770063"/>
            <a:ext cx="7664450" cy="3675063"/>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2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1）</a:t>
            </a:r>
            <a:r>
              <a:rPr kumimoji="0" lang="zh-CN" altLang="en-US"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改正性维护</a:t>
            </a:r>
            <a:endParaRPr kumimoji="0" lang="zh-CN" altLang="en-US"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2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交付给用户使用的软件，即使通过严格的测试，仍可能有一些潜在的错误在用户使用的过程中发现和修改。诊断和改正错误的过程称为改正性维护。</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
        <p:nvSpPr>
          <p:cNvPr id="448515" name="Rectangle 3"/>
          <p:cNvSpPr/>
          <p:nvPr/>
        </p:nvSpPr>
        <p:spPr>
          <a:xfrm>
            <a:off x="762000" y="1058863"/>
            <a:ext cx="4352925" cy="645160"/>
          </a:xfrm>
          <a:prstGeom prst="rect">
            <a:avLst/>
          </a:prstGeom>
          <a:noFill/>
          <a:ln w="12700">
            <a:noFill/>
          </a:ln>
        </p:spPr>
        <p:txBody>
          <a:bodyPr wrap="none">
            <a:spAutoFit/>
          </a:bodyPr>
          <a:p>
            <a:r>
              <a:rPr lang="zh-CN" altLang="en-US" sz="3600" b="1" dirty="0">
                <a:latin typeface="方正隶变_GBK" panose="02000000000000000000" charset="-122"/>
                <a:ea typeface="方正隶变_GBK" panose="02000000000000000000" charset="-122"/>
              </a:rPr>
              <a:t>8.1.2 软件维护的类型</a:t>
            </a:r>
            <a:endParaRPr lang="zh-CN" altLang="en-US" sz="36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9538" name="Rectangle 3"/>
          <p:cNvSpPr>
            <a:spLocks noGrp="1"/>
          </p:cNvSpPr>
          <p:nvPr/>
        </p:nvSpPr>
        <p:spPr>
          <a:xfrm>
            <a:off x="838200" y="914400"/>
            <a:ext cx="7391400" cy="4454525"/>
          </a:xfrm>
          <a:prstGeom prst="rect">
            <a:avLst/>
          </a:prstGeom>
          <a:noFill/>
          <a:ln>
            <a:noFill/>
          </a:ln>
          <a:effectLst/>
        </p:spPr>
        <p:txBody>
          <a:bodyPr vert="horz" wrap="square" lIns="0" tIns="45720" rIns="0" bIns="45720" numCol="1" anchor="t" anchorCtr="0" compatLnSpc="1"/>
          <a:lstStyle/>
          <a:p>
            <a:pPr marL="0" indent="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2）</a:t>
            </a:r>
            <a:r>
              <a:rPr lang="zh-CN" altLang="en-US" sz="3200" b="1" kern="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rPr>
              <a:t>适应性维护</a:t>
            </a:r>
            <a:endParaRPr lang="zh-CN" altLang="en-US" sz="2800" b="1" dirty="0">
              <a:solidFill>
                <a:srgbClr val="FFFF00"/>
              </a:solidFill>
              <a:effectLst>
                <a:outerShdw blurRad="38100" dist="38100" dir="2700000" algn="tl">
                  <a:srgbClr val="000000">
                    <a:alpha val="43137"/>
                  </a:srgbClr>
                </a:outerShdw>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b="1" dirty="0">
                <a:effectLst/>
                <a:latin typeface="方正隶变_GBK" panose="02000000000000000000" charset="-122"/>
                <a:ea typeface="方正隶变_GBK" panose="02000000000000000000" charset="-122"/>
              </a:rPr>
              <a:t>  </a:t>
            </a:r>
            <a:r>
              <a:rPr lang="zh-CN" altLang="en-US" sz="2800" b="1" dirty="0">
                <a:effectLst/>
                <a:latin typeface="方正隶变_GBK" panose="02000000000000000000" charset="-122"/>
                <a:ea typeface="方正隶变_GBK" panose="02000000000000000000" charset="-122"/>
              </a:rPr>
              <a:t>随着计算机的飞速发展，新的硬件系统和外部设备时常更新和升级，一些数据库环境、数据输入/输出方式、数据存储介质等也可能发生变换。为了使软件适应这些环境变化而修改软件的过程叫做适应性维护。</a:t>
            </a:r>
            <a:endParaRPr lang="zh-CN" altLang="en-US" sz="2800"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4761</Words>
  <Application>WPS 演示</Application>
  <PresentationFormat>宽屏</PresentationFormat>
  <Paragraphs>483</Paragraphs>
  <Slides>41</Slides>
  <Notes>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41</vt:i4>
      </vt:variant>
    </vt:vector>
  </HeadingPairs>
  <TitlesOfParts>
    <vt:vector size="54" baseType="lpstr">
      <vt:lpstr>Arial</vt:lpstr>
      <vt:lpstr>宋体</vt:lpstr>
      <vt:lpstr>Wingdings</vt:lpstr>
      <vt:lpstr>微软雅黑</vt:lpstr>
      <vt:lpstr>Times New Roman</vt:lpstr>
      <vt:lpstr>黑体</vt:lpstr>
      <vt:lpstr>方正隶变_GBK</vt:lpstr>
      <vt:lpstr>Calibri</vt:lpstr>
      <vt:lpstr>Arial Unicode MS</vt:lpstr>
      <vt:lpstr>Calibri Light</vt:lpstr>
      <vt:lpstr>楷体_GB2312</vt:lpstr>
      <vt:lpstr>新宋体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dell</dc:creator>
  <cp:lastModifiedBy>丶莫名的.小哀傷</cp:lastModifiedBy>
  <cp:revision>218</cp:revision>
  <dcterms:created xsi:type="dcterms:W3CDTF">2014-12-17T13:36:00Z</dcterms:created>
  <dcterms:modified xsi:type="dcterms:W3CDTF">2017-12-20T01:53:18Z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2052-10.1.0.7022</vt:lpwstr>
  </property>
</Properties>
</file>

<file path=docProps/thumbnail.jpeg>
</file>